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32"/>
  </p:notesMasterIdLst>
  <p:sldIdLst>
    <p:sldId id="256" r:id="rId2"/>
    <p:sldId id="257" r:id="rId3"/>
    <p:sldId id="258" r:id="rId4"/>
    <p:sldId id="262" r:id="rId5"/>
    <p:sldId id="263" r:id="rId6"/>
    <p:sldId id="268" r:id="rId7"/>
    <p:sldId id="264" r:id="rId8"/>
    <p:sldId id="265" r:id="rId9"/>
    <p:sldId id="266" r:id="rId10"/>
    <p:sldId id="267" r:id="rId11"/>
    <p:sldId id="286" r:id="rId12"/>
    <p:sldId id="287" r:id="rId13"/>
    <p:sldId id="288" r:id="rId14"/>
    <p:sldId id="289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9" r:id="rId25"/>
    <p:sldId id="280" r:id="rId26"/>
    <p:sldId id="281" r:id="rId27"/>
    <p:sldId id="282" r:id="rId28"/>
    <p:sldId id="283" r:id="rId29"/>
    <p:sldId id="284" r:id="rId30"/>
    <p:sldId id="285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662" autoAdjust="0"/>
    <p:restoredTop sz="77372" autoAdjust="0"/>
  </p:normalViewPr>
  <p:slideViewPr>
    <p:cSldViewPr snapToGrid="0">
      <p:cViewPr varScale="1">
        <p:scale>
          <a:sx n="52" d="100"/>
          <a:sy n="52" d="100"/>
        </p:scale>
        <p:origin x="140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1AC8DD-BDCC-4322-BC09-789EE8C8291D}" type="datetimeFigureOut">
              <a:rPr lang="en-US" smtClean="0"/>
              <a:t>3/18/2018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FC4716-0C2C-47C1-B888-DA0A48C03C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7460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FC4716-0C2C-47C1-B888-DA0A48C03C5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286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sz="1200" baseline="0" dirty="0" smtClean="0"/>
              <a:t>האלגוריתם בנוי מארבע תתי שלבים שמופעלים (כמעט) בכל שלב:</a:t>
            </a:r>
          </a:p>
          <a:p>
            <a:pPr marL="0" marR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sz="1200" dirty="0" smtClean="0"/>
              <a:t>בשלב</a:t>
            </a:r>
            <a:r>
              <a:rPr lang="he-IL" sz="1200" baseline="0" dirty="0" smtClean="0"/>
              <a:t> הראשון מבצעים רק את פעולה </a:t>
            </a:r>
            <a:r>
              <a:rPr lang="en-US" sz="1200" baseline="0" dirty="0" smtClean="0"/>
              <a:t>add round key</a:t>
            </a:r>
            <a:endParaRPr lang="he-IL" sz="1200" baseline="0" dirty="0" smtClean="0"/>
          </a:p>
          <a:p>
            <a:pPr marL="0" marR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sz="1200" baseline="0" dirty="0" smtClean="0"/>
              <a:t>בשלב האחרון לא מבצעים את הפעולה </a:t>
            </a:r>
            <a:r>
              <a:rPr lang="en-US" sz="1200" baseline="0" dirty="0" smtClean="0"/>
              <a:t>mix columns</a:t>
            </a:r>
            <a:endParaRPr lang="en-US" sz="140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FC4716-0C2C-47C1-B888-DA0A48C03C5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3451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FC4716-0C2C-47C1-B888-DA0A48C03C5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4296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 smtClean="0"/>
              <a:t>שורה ראשונה מבצעת הזזה </a:t>
            </a:r>
            <a:r>
              <a:rPr lang="he-IL" dirty="0" err="1" smtClean="0"/>
              <a:t>ציקלית</a:t>
            </a:r>
            <a:r>
              <a:rPr lang="he-IL" baseline="0" dirty="0" smtClean="0"/>
              <a:t> שמאלה</a:t>
            </a:r>
            <a:r>
              <a:rPr lang="he-IL" dirty="0" smtClean="0"/>
              <a:t> של 0 בתים, שורה שניה של 1 בתים,</a:t>
            </a:r>
            <a:r>
              <a:rPr lang="he-IL" baseline="0" dirty="0" smtClean="0"/>
              <a:t> שורה שלישית של 2 בתים ושורה רביעית של 3 בתים. </a:t>
            </a:r>
            <a:endParaRPr lang="he-IL" dirty="0" smtClean="0"/>
          </a:p>
          <a:p>
            <a:pPr algn="r" rtl="1"/>
            <a:r>
              <a:rPr lang="he-IL" dirty="0" smtClean="0"/>
              <a:t>להראות</a:t>
            </a:r>
            <a:r>
              <a:rPr lang="he-IL" baseline="0" dirty="0" smtClean="0"/>
              <a:t> הסבר על העובדה שלאחר ה</a:t>
            </a:r>
            <a:r>
              <a:rPr lang="en-US" baseline="0" dirty="0" smtClean="0"/>
              <a:t>SHIFT ROWS</a:t>
            </a:r>
            <a:r>
              <a:rPr lang="he-IL" baseline="0" dirty="0" smtClean="0"/>
              <a:t> כל עמודה "נפרסת" על 4 עמודות – יש חשיבות גבוהה לפיצול ל4 עמודות בשביל חוזק ההצפנה</a:t>
            </a:r>
          </a:p>
          <a:p>
            <a:pPr algn="r" rt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FC4716-0C2C-47C1-B888-DA0A48C03C5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6109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sz="1200" dirty="0" smtClean="0"/>
              <a:t>כדאי להזכיר איך עובד</a:t>
            </a:r>
            <a:r>
              <a:rPr lang="he-IL" sz="1200" baseline="0" dirty="0" smtClean="0"/>
              <a:t> כפל מטריצות</a:t>
            </a:r>
          </a:p>
          <a:p>
            <a:pPr marL="0" marR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he-IL" sz="1200" baseline="0" dirty="0" smtClean="0"/>
          </a:p>
          <a:p>
            <a:pPr marL="0" marR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sz="1200" baseline="0" dirty="0" smtClean="0"/>
              <a:t>כיוון שהמטריצות קבועות ומספר הערכים האפשריים בעמודות קטן אפשר לבנות טבלה של תוצאות כפל במקום לכפול כל פעם</a:t>
            </a:r>
          </a:p>
          <a:p>
            <a:pPr marL="0" marR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he-IL" sz="1200" baseline="0" dirty="0" smtClean="0"/>
          </a:p>
          <a:p>
            <a:pPr marL="0" marR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sz="1200" b="1" baseline="0" dirty="0" smtClean="0"/>
              <a:t>פעולת ה </a:t>
            </a:r>
            <a:r>
              <a:rPr lang="en-US" sz="1200" b="1" baseline="0" dirty="0" smtClean="0"/>
              <a:t>SHIFT-ROWS</a:t>
            </a:r>
            <a:r>
              <a:rPr lang="he-IL" sz="1200" b="1" baseline="0" dirty="0" smtClean="0"/>
              <a:t> ו </a:t>
            </a:r>
            <a:r>
              <a:rPr lang="en-US" sz="1200" b="1" baseline="0" dirty="0" smtClean="0"/>
              <a:t>MIX-Columns</a:t>
            </a:r>
            <a:r>
              <a:rPr lang="he-IL" sz="1200" b="1" baseline="0" dirty="0" smtClean="0"/>
              <a:t> דואג שלאחר מספר סיבובים הפלט יהיה תלוי בכל הביטים</a:t>
            </a:r>
          </a:p>
          <a:p>
            <a:pPr marL="0" marR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he-IL" sz="1200" baseline="0" dirty="0" smtClean="0"/>
          </a:p>
          <a:p>
            <a:pPr marL="0" marR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sz="1200" baseline="0" dirty="0" smtClean="0"/>
              <a:t>=&gt; כלומר הודעה עם ביט אחד שונה תשפיע על ההצפנה של כל הביטים – מקשה מאוד על פיצוח הצופן</a:t>
            </a:r>
            <a:endParaRPr lang="en-US" sz="120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FC4716-0C2C-47C1-B888-DA0A48C03C5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834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sz="1200" dirty="0" smtClean="0"/>
              <a:t>בשלב הזה פשוט עושים </a:t>
            </a:r>
            <a:r>
              <a:rPr lang="en-US" sz="1200" dirty="0" smtClean="0"/>
              <a:t>XOR</a:t>
            </a:r>
            <a:r>
              <a:rPr lang="he-IL" sz="1200" dirty="0" smtClean="0"/>
              <a:t> עם המפתח באותו שלב.</a:t>
            </a:r>
          </a:p>
          <a:p>
            <a:pPr marL="0" marR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he-IL" sz="1200" dirty="0" smtClean="0"/>
          </a:p>
          <a:p>
            <a:pPr marL="0" marR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sz="1200" dirty="0" smtClean="0"/>
              <a:t>מה שמבטיח שהאלגוריתם יהיה "בטוח" הם</a:t>
            </a:r>
            <a:r>
              <a:rPr lang="he-IL" sz="1200" baseline="0" dirty="0" smtClean="0"/>
              <a:t> השלבים האחרים שמבצעים והדרך בה יוצרים את תתי המפתחות</a:t>
            </a:r>
            <a:endParaRPr lang="en-US" sz="120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FC4716-0C2C-47C1-B888-DA0A48C03C5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0875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FC4716-0C2C-47C1-B888-DA0A48C03C5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5388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FC4716-0C2C-47C1-B888-DA0A48C03C5A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5417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FC4716-0C2C-47C1-B888-DA0A48C03C5A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2437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FC4716-0C2C-47C1-B888-DA0A48C03C5A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480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FC4716-0C2C-47C1-B888-DA0A48C03C5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344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 smtClean="0"/>
              <a:t>Feistel</a:t>
            </a:r>
            <a:r>
              <a:rPr lang="en-US" sz="1200" dirty="0" smtClean="0"/>
              <a:t> Network</a:t>
            </a:r>
            <a:r>
              <a:rPr lang="he-IL" sz="1200" dirty="0" smtClean="0"/>
              <a:t> –</a:t>
            </a:r>
            <a:r>
              <a:rPr lang="he-IL" sz="1200" baseline="0" dirty="0" smtClean="0"/>
              <a:t> </a:t>
            </a:r>
            <a:r>
              <a:rPr lang="he-IL" sz="1200" dirty="0" smtClean="0"/>
              <a:t>סכמה</a:t>
            </a:r>
            <a:r>
              <a:rPr lang="he-IL" sz="1200" baseline="0" dirty="0" smtClean="0"/>
              <a:t> </a:t>
            </a:r>
            <a:r>
              <a:rPr lang="he-IL" sz="1200" dirty="0" smtClean="0"/>
              <a:t>להצפנה</a:t>
            </a:r>
            <a:r>
              <a:rPr lang="he-IL" sz="1200" baseline="0" dirty="0" smtClean="0"/>
              <a:t> סימטרית של בלוקים (אינה אלגוריתם בפני עצמו). אלגוריתמים כמו </a:t>
            </a:r>
            <a:r>
              <a:rPr lang="en-US" sz="1200" baseline="0" dirty="0" smtClean="0"/>
              <a:t>DES  ,3DES</a:t>
            </a:r>
            <a:r>
              <a:rPr lang="he-IL" sz="1200" baseline="0" dirty="0" smtClean="0"/>
              <a:t> ומשתמשים בה.</a:t>
            </a:r>
          </a:p>
          <a:p>
            <a:pPr marL="171450" marR="0" indent="-17145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he-IL" sz="1200" baseline="0" dirty="0" smtClean="0"/>
              <a:t>תחילה הטקסט מחולק ל 2</a:t>
            </a:r>
          </a:p>
          <a:p>
            <a:pPr marL="171450" marR="0" indent="-17145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he-IL" sz="1200" baseline="0" dirty="0" smtClean="0"/>
              <a:t>תהליך הצפנה </a:t>
            </a:r>
            <a:r>
              <a:rPr lang="he-IL" sz="1200" baseline="0" dirty="0" err="1" smtClean="0"/>
              <a:t>איטרטיבי</a:t>
            </a:r>
            <a:endParaRPr lang="he-IL" sz="1200" baseline="0" dirty="0" smtClean="0"/>
          </a:p>
          <a:p>
            <a:pPr marL="171450" marR="0" indent="-17145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he-IL" sz="1200" baseline="0" dirty="0" smtClean="0"/>
              <a:t>מהמפתח המקורי מייצרים תת מפתח שונה לכל שלב בעזרת אלגוריתם יצרת תת מפתחות</a:t>
            </a:r>
          </a:p>
          <a:p>
            <a:pPr marL="171450" marR="0" indent="-17145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he-IL" sz="1200" baseline="0" dirty="0" smtClean="0"/>
              <a:t>בכל שלב החלק הימני מהשלב הקודם הופך לחלק השמאלי</a:t>
            </a:r>
          </a:p>
          <a:p>
            <a:pPr marL="171450" marR="0" indent="-17145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he-IL" sz="1200" baseline="0" dirty="0" smtClean="0"/>
              <a:t>החלק השמאלי מהשלב הקודם עובר פונקציית הצפנה עם תת המפתח ו </a:t>
            </a:r>
            <a:r>
              <a:rPr lang="en-US" sz="1200" baseline="0" dirty="0" smtClean="0"/>
              <a:t>XOR</a:t>
            </a:r>
            <a:r>
              <a:rPr lang="he-IL" sz="1200" baseline="0" dirty="0" smtClean="0"/>
              <a:t> עם החלק הימני הקודם. התוצאה עוברת לחלק הימני בשלב הבא</a:t>
            </a:r>
          </a:p>
          <a:p>
            <a:pPr marL="171450" marR="0" indent="-17145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he-IL" sz="1200" baseline="0" dirty="0" smtClean="0"/>
              <a:t>פונקציית ההצפנה מבצעת </a:t>
            </a:r>
            <a:r>
              <a:rPr lang="en-US" sz="1200" baseline="0" dirty="0" smtClean="0"/>
              <a:t>XOR</a:t>
            </a:r>
            <a:r>
              <a:rPr lang="he-IL" sz="1200" baseline="0" dirty="0" smtClean="0"/>
              <a:t> עם תת-המפתח בשלב זה ולאחר מכן מסדרת את המידע מחדש כך שבכל פעם המידע "יזוז" ויתערבב עם חלקים אחרים</a:t>
            </a:r>
          </a:p>
          <a:p>
            <a:pPr marL="0" marR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he-IL" sz="1200" baseline="0" dirty="0" smtClean="0"/>
          </a:p>
          <a:p>
            <a:pPr marL="0" marR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400" dirty="0" smtClean="0"/>
          </a:p>
          <a:p>
            <a:endParaRPr lang="he-IL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FC4716-0C2C-47C1-B888-DA0A48C03C5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098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/>
            <a:r>
              <a:rPr lang="he-IL" dirty="0" smtClean="0"/>
              <a:t>לוקחים</a:t>
            </a:r>
            <a:r>
              <a:rPr lang="he-IL" baseline="0" dirty="0" smtClean="0"/>
              <a:t> מפתח של 64 ביטים, בפועל משתמשים רק ב56 ביטים על מנת לחולל 16 מפתחות בגודל של 48 ביטים כ"א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FC4716-0C2C-47C1-B888-DA0A48C03C5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5806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/>
            <a:r>
              <a:rPr lang="he-IL" dirty="0" smtClean="0"/>
              <a:t>יותר</a:t>
            </a:r>
            <a:r>
              <a:rPr lang="he-IL" baseline="0" dirty="0" smtClean="0"/>
              <a:t> חזק אך משלמים בביצועים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FC4716-0C2C-47C1-B888-DA0A48C03C5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6465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 smtClean="0"/>
              <a:t>הבהרה: </a:t>
            </a:r>
          </a:p>
          <a:p>
            <a:pPr algn="r" rtl="1"/>
            <a:r>
              <a:rPr lang="he-IL" dirty="0" smtClean="0"/>
              <a:t>גודל</a:t>
            </a:r>
            <a:r>
              <a:rPr lang="he-IL" baseline="0" dirty="0" smtClean="0"/>
              <a:t> ה</a:t>
            </a:r>
            <a:r>
              <a:rPr lang="en-US" baseline="0" dirty="0" smtClean="0"/>
              <a:t>master key</a:t>
            </a:r>
            <a:r>
              <a:rPr lang="he-IL" baseline="0" dirty="0" smtClean="0"/>
              <a:t> הוא 64 ביט, אך בפועל במהלך אלגוריתם יצירת המפתחות (לכל </a:t>
            </a:r>
            <a:r>
              <a:rPr lang="he-IL" baseline="0" dirty="0" err="1" smtClean="0"/>
              <a:t>האיטרציות</a:t>
            </a:r>
            <a:r>
              <a:rPr lang="he-IL" baseline="0" dirty="0" smtClean="0"/>
              <a:t>) לא משתמשים בביטים שהם כפולות של 8 (הביט ה8,16,24..64</a:t>
            </a:r>
            <a:r>
              <a:rPr lang="en-US" baseline="0" dirty="0" smtClean="0"/>
              <a:t>(</a:t>
            </a:r>
            <a:r>
              <a:rPr lang="he-IL" baseline="0" dirty="0" smtClean="0"/>
              <a:t>,</a:t>
            </a:r>
          </a:p>
          <a:p>
            <a:pPr algn="r" rtl="1"/>
            <a:r>
              <a:rPr lang="he-IL" baseline="0" dirty="0" smtClean="0"/>
              <a:t>ולכן התקפת </a:t>
            </a:r>
            <a:r>
              <a:rPr lang="en-US" baseline="0" dirty="0" smtClean="0"/>
              <a:t>Brute Force</a:t>
            </a:r>
            <a:r>
              <a:rPr lang="he-IL" baseline="0" dirty="0" smtClean="0"/>
              <a:t> תעבור רק על הביטים הרלוונטיים שהם סה"כ 56 ביטים.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FC4716-0C2C-47C1-B888-DA0A48C03C5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7183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/>
            <a:r>
              <a:rPr lang="he-IL" dirty="0" smtClean="0"/>
              <a:t>לסמן</a:t>
            </a:r>
            <a:r>
              <a:rPr lang="he-IL" baseline="0" dirty="0" smtClean="0"/>
              <a:t> נקודות על הלוח שיהיה נוח לסטודנטים להבין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FC4716-0C2C-47C1-B888-DA0A48C03C5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5240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FC4716-0C2C-47C1-B888-DA0A48C03C5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0784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sz="1200" baseline="0" dirty="0" smtClean="0"/>
              <a:t>הרעיון מזכיר רשת </a:t>
            </a:r>
            <a:r>
              <a:rPr lang="he-IL" sz="1200" baseline="0" dirty="0" err="1" smtClean="0"/>
              <a:t>פייסטל</a:t>
            </a:r>
            <a:r>
              <a:rPr lang="he-IL" sz="1200" baseline="0" dirty="0" smtClean="0"/>
              <a:t> אבל זה לא מבוסס על הסכמה שלו.</a:t>
            </a:r>
          </a:p>
          <a:p>
            <a:pPr marL="0" marR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sz="1200" baseline="0" dirty="0" smtClean="0"/>
              <a:t>כיום האלגוריתם נפוץ עם מפתחות בגודל של 128 ביטים</a:t>
            </a:r>
          </a:p>
          <a:p>
            <a:pPr marL="0" marR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sz="1200" baseline="0" dirty="0" smtClean="0"/>
              <a:t>האלגוריתם </a:t>
            </a:r>
            <a:r>
              <a:rPr lang="he-IL" sz="1200" baseline="0" dirty="0" err="1" smtClean="0"/>
              <a:t>איטרטיבי</a:t>
            </a:r>
            <a:r>
              <a:rPr lang="he-IL" sz="1200" baseline="0" dirty="0" smtClean="0"/>
              <a:t> ומפעיל תת-מפתח בכל שלב.</a:t>
            </a:r>
          </a:p>
          <a:p>
            <a:pPr marL="0" marR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sz="1200" baseline="0" dirty="0" smtClean="0"/>
              <a:t>גם האלגוריתם הזה מסדר את המידע בכל שלב כדי שהרבה ביטים "יגעו" אחד בשני.</a:t>
            </a:r>
            <a:endParaRPr lang="en-US" sz="1200" baseline="0" dirty="0" smtClean="0"/>
          </a:p>
          <a:p>
            <a:pPr marL="0" marR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he-IL" sz="1200" baseline="0" dirty="0" smtClean="0"/>
          </a:p>
          <a:p>
            <a:pPr marL="0" marR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sz="1200" baseline="0" dirty="0" smtClean="0"/>
              <a:t>האלגוריתם בנוי מארבע תתי שלבים שמופעלים (כמעט) בכל שלב:</a:t>
            </a:r>
          </a:p>
          <a:p>
            <a:pPr marL="0" marR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sz="1200" dirty="0" smtClean="0"/>
              <a:t>בשלב</a:t>
            </a:r>
            <a:r>
              <a:rPr lang="he-IL" sz="1200" baseline="0" dirty="0" smtClean="0"/>
              <a:t> הראשון מבצעים רק את פעולה </a:t>
            </a:r>
            <a:r>
              <a:rPr lang="en-US" sz="1200" baseline="0" dirty="0" smtClean="0"/>
              <a:t>add round key</a:t>
            </a:r>
            <a:endParaRPr lang="he-IL" sz="1200" baseline="0" dirty="0" smtClean="0"/>
          </a:p>
          <a:p>
            <a:pPr marL="0" marR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sz="1200" baseline="0" dirty="0" smtClean="0"/>
              <a:t>בשלב האחרון לא מבצעים את הפעולה </a:t>
            </a:r>
            <a:r>
              <a:rPr lang="en-US" sz="1200" baseline="0" dirty="0" smtClean="0"/>
              <a:t>mix columns</a:t>
            </a:r>
            <a:endParaRPr lang="en-US" sz="1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FC4716-0C2C-47C1-B888-DA0A48C03C5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7656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735156-9115-4DD7-B3FF-0543A8A5F7DB}" type="datetimeFigureOut">
              <a:rPr lang="en-US" smtClean="0"/>
              <a:t>3/18/2018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EA1E8-575A-474D-9361-0ECA2CD3C53A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85836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735156-9115-4DD7-B3FF-0543A8A5F7DB}" type="datetimeFigureOut">
              <a:rPr lang="en-US" smtClean="0"/>
              <a:t>3/18/2018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EA1E8-575A-474D-9361-0ECA2CD3C5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243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735156-9115-4DD7-B3FF-0543A8A5F7DB}" type="datetimeFigureOut">
              <a:rPr lang="en-US" smtClean="0"/>
              <a:t>3/18/2018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EA1E8-575A-474D-9361-0ECA2CD3C5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1906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735156-9115-4DD7-B3FF-0543A8A5F7DB}" type="datetimeFigureOut">
              <a:rPr lang="en-US" smtClean="0"/>
              <a:t>3/18/2018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EA1E8-575A-474D-9361-0ECA2CD3C5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3054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735156-9115-4DD7-B3FF-0543A8A5F7DB}" type="datetimeFigureOut">
              <a:rPr lang="en-US" smtClean="0"/>
              <a:t>3/18/2018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EA1E8-575A-474D-9361-0ECA2CD3C53A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26322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59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735156-9115-4DD7-B3FF-0543A8A5F7DB}" type="datetimeFigureOut">
              <a:rPr lang="en-US" smtClean="0"/>
              <a:t>3/18/2018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EA1E8-575A-474D-9361-0ECA2CD3C5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4309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28676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735156-9115-4DD7-B3FF-0543A8A5F7DB}" type="datetimeFigureOut">
              <a:rPr lang="en-US" smtClean="0"/>
              <a:t>3/18/2018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EA1E8-575A-474D-9361-0ECA2CD3C5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1911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735156-9115-4DD7-B3FF-0543A8A5F7DB}" type="datetimeFigureOut">
              <a:rPr lang="en-US" smtClean="0"/>
              <a:t>3/18/2018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EA1E8-575A-474D-9361-0ECA2CD3C5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7428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735156-9115-4DD7-B3FF-0543A8A5F7DB}" type="datetimeFigureOut">
              <a:rPr lang="en-US" smtClean="0"/>
              <a:t>3/18/2018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EA1E8-575A-474D-9361-0ECA2CD3C5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3608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F8735156-9115-4DD7-B3FF-0543A8A5F7DB}" type="datetimeFigureOut">
              <a:rPr lang="en-US" smtClean="0"/>
              <a:t>3/18/2018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3EEA1E8-575A-474D-9361-0ECA2CD3C5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4024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735156-9115-4DD7-B3FF-0543A8A5F7DB}" type="datetimeFigureOut">
              <a:rPr lang="en-US" smtClean="0"/>
              <a:t>3/18/2018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EA1E8-575A-474D-9361-0ECA2CD3C5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897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F8735156-9115-4DD7-B3FF-0543A8A5F7DB}" type="datetimeFigureOut">
              <a:rPr lang="en-US" smtClean="0"/>
              <a:t>3/18/2018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D3EEA1E8-575A-474D-9361-0ECA2CD3C53A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66497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0.pn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mlzxpkdXP58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onfusion_and_diffusion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/>
            <a:r>
              <a:rPr lang="en-US" dirty="0"/>
              <a:t>Practical session no. 2</a:t>
            </a:r>
            <a:endParaRPr lang="en-US" dirty="0" smtClean="0"/>
          </a:p>
          <a:p>
            <a:pPr algn="ctr"/>
            <a:r>
              <a:rPr lang="en-US" dirty="0" smtClean="0"/>
              <a:t>Cryptography – part a</a:t>
            </a:r>
            <a:endParaRPr lang="en-US" dirty="0"/>
          </a:p>
          <a:p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097280" y="758952"/>
            <a:ext cx="10378440" cy="356616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8000" kern="12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smtClean="0"/>
              <a:t>Computer &amp; Information Security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5839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2-DES : Meet in the middle attack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>
                  <a:buFont typeface="Wingdings" panose="05000000000000000000" pitchFamily="2" charset="2"/>
                  <a:buChar char="q"/>
                </a:pPr>
                <a:r>
                  <a:rPr lang="en-US" dirty="0" smtClean="0"/>
                  <a:t> Solution</a:t>
                </a:r>
                <a:r>
                  <a:rPr lang="en-US" dirty="0"/>
                  <a:t>: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US" dirty="0"/>
                  <a:t>Given a two pairs of Plain-text and Cypher-text &lt;P1,C1&gt;,&lt;P2,C2&gt;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US" dirty="0"/>
                  <a:t>Encrypt P1 with DES using all possible keys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US" dirty="0"/>
                  <a:t>Decrypt C1 with DES using all possible keys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US" dirty="0"/>
                  <a:t>Compare the encryption outputs with the decryption outputs</a:t>
                </a:r>
              </a:p>
              <a:p>
                <a:pPr lvl="2">
                  <a:buFont typeface="Wingdings" panose="05000000000000000000" pitchFamily="2" charset="2"/>
                  <a:buChar char="§"/>
                </a:pPr>
                <a:r>
                  <a:rPr lang="en-US" dirty="0"/>
                  <a:t>Every matching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𝐸𝑛𝑐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𝐷𝑒𝑐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will reveal a possible K1,K2 pair</a:t>
                </a:r>
              </a:p>
              <a:p>
                <a:pPr lvl="2">
                  <a:buFont typeface="Wingdings" panose="05000000000000000000" pitchFamily="2" charset="2"/>
                  <a:buChar char="§"/>
                </a:pPr>
                <a:r>
                  <a:rPr lang="en-US" dirty="0"/>
                  <a:t>Test all possible key-pairs on &lt;P2,C2&gt; to reveal the correct key-pair</a:t>
                </a:r>
              </a:p>
              <a:p>
                <a:pPr>
                  <a:buFont typeface="Wingdings" panose="05000000000000000000" pitchFamily="2" charset="2"/>
                  <a:buChar char="q"/>
                </a:pPr>
                <a:r>
                  <a:rPr lang="en-US" dirty="0" smtClean="0"/>
                  <a:t> Time </a:t>
                </a:r>
                <a:r>
                  <a:rPr lang="en-US" dirty="0"/>
                  <a:t>complexity: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US" dirty="0"/>
                  <a:t>Encrypt with all possible keys (in DES = O(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56</m:t>
                        </m:r>
                      </m:sup>
                    </m:sSup>
                  </m:oMath>
                </a14:m>
                <a:r>
                  <a:rPr lang="en-US" dirty="0"/>
                  <a:t>)) 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US" dirty="0"/>
                  <a:t>Decrypt with all possible keys (in DES = O(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56</m:t>
                        </m:r>
                      </m:sup>
                    </m:sSup>
                  </m:oMath>
                </a14:m>
                <a:r>
                  <a:rPr lang="en-US" dirty="0"/>
                  <a:t>))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US" dirty="0"/>
                  <a:t>Compare results – O(1) using look up table</a:t>
                </a:r>
              </a:p>
              <a:p>
                <a:pPr>
                  <a:buFont typeface="Wingdings" panose="05000000000000000000" pitchFamily="2" charset="2"/>
                  <a:buChar char="q"/>
                </a:pPr>
                <a:r>
                  <a:rPr lang="en-US" dirty="0" smtClean="0"/>
                  <a:t> Memory</a:t>
                </a:r>
                <a:r>
                  <a:rPr lang="en-US" dirty="0"/>
                  <a:t>: look up table requires O(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56</m:t>
                        </m:r>
                      </m:sup>
                    </m:sSup>
                  </m:oMath>
                </a14:m>
                <a:r>
                  <a:rPr lang="en-US" dirty="0"/>
                  <a:t>) memory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455" t="-2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2" descr="http://www.infoarena.ro/blog/meet-in-the-middle?action=download&amp;file=2des.png&amp;resize=70%2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9176" y="1845734"/>
            <a:ext cx="3384674" cy="4144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5910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 - Question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3495985" cy="4023360"/>
          </a:xfrm>
        </p:spPr>
        <p:txBody>
          <a:bodyPr>
            <a:normAutofit/>
          </a:bodyPr>
          <a:lstStyle/>
          <a:p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Think…</a:t>
            </a:r>
            <a:endParaRPr lang="he-IL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7207" y="1995276"/>
            <a:ext cx="5562600" cy="3724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093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61707316"/>
                  </p:ext>
                </p:extLst>
              </p:nvPr>
            </p:nvGraphicFramePr>
            <p:xfrm>
              <a:off x="1255822" y="3635036"/>
              <a:ext cx="5527749" cy="1112520"/>
            </p:xfrm>
            <a:graphic>
              <a:graphicData uri="http://schemas.openxmlformats.org/drawingml/2006/table">
                <a:tbl>
                  <a:tblPr rtl="1" firstRow="1" bandRow="1">
                    <a:tableStyleId>{5C22544A-7EE6-4342-B048-85BDC9FD1C3A}</a:tableStyleId>
                  </a:tblPr>
                  <a:tblGrid>
                    <a:gridCol w="4290424">
                      <a:extLst>
                        <a:ext uri="{9D8B030D-6E8A-4147-A177-3AD203B41FA5}">
                          <a16:colId xmlns:a16="http://schemas.microsoft.com/office/drawing/2014/main" xmlns="" val="20000"/>
                        </a:ext>
                      </a:extLst>
                    </a:gridCol>
                    <a:gridCol w="1237325">
                      <a:extLst>
                        <a:ext uri="{9D8B030D-6E8A-4147-A177-3AD203B41FA5}">
                          <a16:colId xmlns:a16="http://schemas.microsoft.com/office/drawing/2014/main" xmlns="" val="2000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l" rtl="1"/>
                          <a:r>
                            <a:rPr lang="en-US" b="0" dirty="0" smtClean="0">
                              <a:solidFill>
                                <a:schemeClr val="tx1"/>
                              </a:solidFill>
                            </a:rPr>
                            <a:t>4.</a:t>
                          </a:r>
                          <a:r>
                            <a:rPr lang="en-US" b="0" baseline="0" dirty="0" smtClean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baseline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baseline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b="0" i="1" baseline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baseline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b="0" i="1" baseline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baseline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b="0" i="1" baseline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nary>
                                <m:naryPr>
                                  <m:chr m:val="⨁"/>
                                  <m:subHide m:val="on"/>
                                  <m:supHide m:val="on"/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⨁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𝐾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nary>
                            </m:oMath>
                          </a14:m>
                          <a:endParaRPr lang="he-IL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l" rtl="0">
                            <a:buFont typeface="+mj-lt"/>
                            <a:buNone/>
                          </a:pPr>
                          <a:r>
                            <a:rPr lang="en-US" b="0" dirty="0" smtClean="0">
                              <a:solidFill>
                                <a:schemeClr val="tx1"/>
                              </a:solidFill>
                            </a:rPr>
                            <a:t>1.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oMath>
                          </a14:m>
                          <a:endParaRPr lang="he-IL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 rtl="1"/>
                          <a:r>
                            <a:rPr lang="en-US" b="0" dirty="0" smtClean="0">
                              <a:solidFill>
                                <a:schemeClr val="tx1"/>
                              </a:solidFill>
                            </a:rPr>
                            <a:t>5.</a:t>
                          </a:r>
                          <a:r>
                            <a:rPr lang="en-US" b="0" baseline="0" dirty="0" smtClean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baseline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baseline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b="0" i="1" baseline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b="0" i="1" baseline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b="0" i="1" baseline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baseline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b="0" i="1" baseline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nary>
                                <m:naryPr>
                                  <m:chr m:val="⨁"/>
                                  <m:subHide m:val="on"/>
                                  <m:supHide m:val="on"/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⨁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𝐾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nary>
                            </m:oMath>
                          </a14:m>
                          <a:endParaRPr lang="he-IL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l" rtl="0">
                            <a:buFont typeface="+mj-lt"/>
                            <a:buNone/>
                          </a:pPr>
                          <a:r>
                            <a:rPr lang="en-US" b="0" dirty="0" smtClean="0"/>
                            <a:t>2.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endParaRPr lang="he-IL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 rtl="1"/>
                          <a:r>
                            <a:rPr lang="en-US" b="0" dirty="0" smtClean="0">
                              <a:solidFill>
                                <a:schemeClr val="tx1"/>
                              </a:solidFill>
                            </a:rPr>
                            <a:t>6.</a:t>
                          </a:r>
                          <a:r>
                            <a:rPr lang="en-US" b="0" baseline="0" dirty="0" smtClean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baseline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baseline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b="0" i="1" baseline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n-US" b="0" i="1" baseline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b="0" i="1" baseline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baseline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b="0" i="1" baseline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nary>
                                <m:naryPr>
                                  <m:chr m:val="⨁"/>
                                  <m:subHide m:val="on"/>
                                  <m:supHide m:val="on"/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⨁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𝐾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nary>
                            </m:oMath>
                          </a14:m>
                          <a:endParaRPr lang="he-IL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l" rtl="0">
                            <a:buFont typeface="+mj-lt"/>
                            <a:buNone/>
                          </a:pPr>
                          <a:r>
                            <a:rPr lang="en-US" b="0" i="0" dirty="0" smtClean="0">
                              <a:latin typeface="+mn-lt"/>
                            </a:rPr>
                            <a:t>3.</a:t>
                          </a:r>
                          <a:r>
                            <a:rPr lang="en-US" b="0" i="0" baseline="0" dirty="0" smtClean="0">
                              <a:latin typeface="+mn-lt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endParaRPr lang="he-IL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61707316"/>
                  </p:ext>
                </p:extLst>
              </p:nvPr>
            </p:nvGraphicFramePr>
            <p:xfrm>
              <a:off x="1255822" y="3635036"/>
              <a:ext cx="5527749" cy="1112520"/>
            </p:xfrm>
            <a:graphic>
              <a:graphicData uri="http://schemas.openxmlformats.org/drawingml/2006/table">
                <a:tbl>
                  <a:tblPr rtl="1" firstRow="1" bandRow="1">
                    <a:tableStyleId>{5C22544A-7EE6-4342-B048-85BDC9FD1C3A}</a:tableStyleId>
                  </a:tblPr>
                  <a:tblGrid>
                    <a:gridCol w="4290424"/>
                    <a:gridCol w="1237325"/>
                  </a:tblGrid>
                  <a:tr h="370840">
                    <a:tc>
                      <a:txBody>
                        <a:bodyPr/>
                        <a:lstStyle/>
                        <a:p>
                          <a:endParaRPr lang="he-IL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3"/>
                          <a:stretch>
                            <a:fillRect t="-90164" r="-28835" b="-3442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he-IL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3"/>
                          <a:stretch>
                            <a:fillRect l="-346798" t="-90164" b="-344262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he-IL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3"/>
                          <a:stretch>
                            <a:fillRect t="-190164" r="-28835" b="-2442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he-IL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3"/>
                          <a:stretch>
                            <a:fillRect l="-346798" t="-190164" b="-244262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he-IL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3"/>
                          <a:stretch>
                            <a:fillRect t="-290164" r="-28835" b="-1442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he-IL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3"/>
                          <a:stretch>
                            <a:fillRect l="-346798" t="-290164" b="-144262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 </a:t>
            </a:r>
            <a:r>
              <a:rPr lang="en-US" dirty="0" smtClean="0"/>
              <a:t>- Solution</a:t>
            </a:r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845734"/>
                <a:ext cx="6069064" cy="1680928"/>
              </a:xfrm>
            </p:spPr>
            <p:txBody>
              <a:bodyPr>
                <a:normAutofit fontScale="92500" lnSpcReduction="10000"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𝐺𝑒𝑛𝑒𝑟𝑎𝑙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en-US" b="0" dirty="0" smtClean="0"/>
              </a:p>
              <a:p>
                <a:pPr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nary>
                      <m:naryPr>
                        <m:chr m:val="⨁"/>
                        <m:subHide m:val="on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he-IL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he-IL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⨁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b="0" dirty="0" smtClean="0">
                  <a:ea typeface="Cambria Math" panose="02040503050406030204" pitchFamily="18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 smtClean="0"/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US" dirty="0" smtClean="0"/>
                  <a:t>Equations:</a:t>
                </a:r>
                <a:r>
                  <a:rPr lang="en-US" b="0" dirty="0" smtClean="0"/>
                  <a:t>	</a:t>
                </a:r>
              </a:p>
              <a:p>
                <a:pPr marL="457200" indent="-457200">
                  <a:buAutoNum type="arabicPeriod"/>
                </a:pPr>
                <a:endParaRPr lang="en-US" b="0" dirty="0" smtClean="0"/>
              </a:p>
              <a:p>
                <a:pPr marL="457200" indent="-457200">
                  <a:buAutoNum type="arabicPeriod"/>
                </a:pPr>
                <a:endParaRPr lang="en-US" dirty="0" smtClean="0"/>
              </a:p>
              <a:p>
                <a:pPr marL="0" indent="0">
                  <a:buNone/>
                </a:pPr>
                <a:endParaRPr lang="he-IL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845734"/>
                <a:ext cx="6069064" cy="1680928"/>
              </a:xfrm>
              <a:blipFill>
                <a:blip r:embed="rId4"/>
                <a:stretch>
                  <a:fillRect l="-2410" t="-4348" b="-7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7207" y="1995276"/>
            <a:ext cx="5562600" cy="3724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012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40781203"/>
                  </p:ext>
                </p:extLst>
              </p:nvPr>
            </p:nvGraphicFramePr>
            <p:xfrm>
              <a:off x="1000641" y="1848767"/>
              <a:ext cx="5527749" cy="1136384"/>
            </p:xfrm>
            <a:graphic>
              <a:graphicData uri="http://schemas.openxmlformats.org/drawingml/2006/table">
                <a:tbl>
                  <a:tblPr rtl="1" firstRow="1" bandRow="1">
                    <a:tableStyleId>{5C22544A-7EE6-4342-B048-85BDC9FD1C3A}</a:tableStyleId>
                  </a:tblPr>
                  <a:tblGrid>
                    <a:gridCol w="4290424">
                      <a:extLst>
                        <a:ext uri="{9D8B030D-6E8A-4147-A177-3AD203B41FA5}">
                          <a16:colId xmlns:a16="http://schemas.microsoft.com/office/drawing/2014/main" xmlns="" val="20000"/>
                        </a:ext>
                      </a:extLst>
                    </a:gridCol>
                    <a:gridCol w="1237325">
                      <a:extLst>
                        <a:ext uri="{9D8B030D-6E8A-4147-A177-3AD203B41FA5}">
                          <a16:colId xmlns:a16="http://schemas.microsoft.com/office/drawing/2014/main" xmlns="" val="20001"/>
                        </a:ext>
                      </a:extLst>
                    </a:gridCol>
                  </a:tblGrid>
                  <a:tr h="394704">
                    <a:tc>
                      <a:txBody>
                        <a:bodyPr/>
                        <a:lstStyle/>
                        <a:p>
                          <a:pPr algn="l" rtl="1"/>
                          <a:r>
                            <a:rPr lang="en-US" b="0" dirty="0" smtClean="0">
                              <a:solidFill>
                                <a:schemeClr val="tx1"/>
                              </a:solidFill>
                            </a:rPr>
                            <a:t>4.</a:t>
                          </a:r>
                          <a:r>
                            <a:rPr lang="en-US" b="0" baseline="0" dirty="0" smtClean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baseline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baseline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b="0" i="1" baseline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baseline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b="0" i="1" baseline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baseline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b="0" i="1" baseline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nary>
                                <m:naryPr>
                                  <m:chr m:val="⨁"/>
                                  <m:subHide m:val="on"/>
                                  <m:supHide m:val="on"/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⨁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𝐾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nary>
                            </m:oMath>
                          </a14:m>
                          <a:endParaRPr lang="he-IL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l" rtl="0">
                            <a:buFont typeface="+mj-lt"/>
                            <a:buNone/>
                          </a:pPr>
                          <a:r>
                            <a:rPr lang="en-US" b="0" dirty="0" smtClean="0">
                              <a:solidFill>
                                <a:schemeClr val="tx1"/>
                              </a:solidFill>
                            </a:rPr>
                            <a:t>1.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oMath>
                          </a14:m>
                          <a:endParaRPr lang="he-IL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 rtl="1"/>
                          <a:r>
                            <a:rPr lang="en-US" b="0" dirty="0" smtClean="0">
                              <a:solidFill>
                                <a:schemeClr val="tx1"/>
                              </a:solidFill>
                            </a:rPr>
                            <a:t>5.</a:t>
                          </a:r>
                          <a:r>
                            <a:rPr lang="en-US" b="0" baseline="0" dirty="0" smtClean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baseline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baseline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b="0" i="1" baseline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b="0" i="1" baseline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b="0" i="1" baseline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baseline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b="0" i="1" baseline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nary>
                                <m:naryPr>
                                  <m:chr m:val="⨁"/>
                                  <m:subHide m:val="on"/>
                                  <m:supHide m:val="on"/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⨁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𝐾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nary>
                            </m:oMath>
                          </a14:m>
                          <a:endParaRPr lang="he-IL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l" rtl="0">
                            <a:buFont typeface="+mj-lt"/>
                            <a:buNone/>
                          </a:pPr>
                          <a:r>
                            <a:rPr lang="en-US" b="0" dirty="0" smtClean="0"/>
                            <a:t>2.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endParaRPr lang="he-IL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 rtl="1"/>
                          <a:r>
                            <a:rPr lang="en-US" b="0" dirty="0" smtClean="0">
                              <a:solidFill>
                                <a:schemeClr val="tx1"/>
                              </a:solidFill>
                            </a:rPr>
                            <a:t>6.</a:t>
                          </a:r>
                          <a:r>
                            <a:rPr lang="en-US" b="0" baseline="0" dirty="0" smtClean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baseline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baseline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b="0" i="1" baseline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n-US" b="0" i="1" baseline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b="0" i="1" baseline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baseline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b="0" i="1" baseline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nary>
                                <m:naryPr>
                                  <m:chr m:val="⨁"/>
                                  <m:subHide m:val="on"/>
                                  <m:supHide m:val="on"/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⨁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𝐾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nary>
                            </m:oMath>
                          </a14:m>
                          <a:endParaRPr lang="he-IL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l" rtl="0">
                            <a:buFont typeface="+mj-lt"/>
                            <a:buNone/>
                          </a:pPr>
                          <a:r>
                            <a:rPr lang="en-US" b="0" i="0" dirty="0" smtClean="0">
                              <a:latin typeface="+mn-lt"/>
                            </a:rPr>
                            <a:t>3.</a:t>
                          </a:r>
                          <a:r>
                            <a:rPr lang="en-US" b="0" i="0" baseline="0" dirty="0" smtClean="0">
                              <a:latin typeface="+mn-lt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endParaRPr lang="he-IL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40781203"/>
                  </p:ext>
                </p:extLst>
              </p:nvPr>
            </p:nvGraphicFramePr>
            <p:xfrm>
              <a:off x="1000641" y="1848767"/>
              <a:ext cx="5527749" cy="1136384"/>
            </p:xfrm>
            <a:graphic>
              <a:graphicData uri="http://schemas.openxmlformats.org/drawingml/2006/table">
                <a:tbl>
                  <a:tblPr rtl="1" firstRow="1" bandRow="1">
                    <a:tableStyleId>{5C22544A-7EE6-4342-B048-85BDC9FD1C3A}</a:tableStyleId>
                  </a:tblPr>
                  <a:tblGrid>
                    <a:gridCol w="4290424"/>
                    <a:gridCol w="1237325"/>
                  </a:tblGrid>
                  <a:tr h="394704">
                    <a:tc>
                      <a:txBody>
                        <a:bodyPr/>
                        <a:lstStyle/>
                        <a:p>
                          <a:endParaRPr lang="he-IL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2"/>
                          <a:stretch>
                            <a:fillRect t="-84615" r="-28835" b="-32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he-IL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2"/>
                          <a:stretch>
                            <a:fillRect l="-346798" t="-84615" b="-323077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he-IL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2"/>
                          <a:stretch>
                            <a:fillRect t="-196721" r="-28835" b="-2442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he-IL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2"/>
                          <a:stretch>
                            <a:fillRect l="-346798" t="-196721" b="-244262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he-IL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2"/>
                          <a:stretch>
                            <a:fillRect t="-296721" r="-28835" b="-1442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he-IL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2"/>
                          <a:stretch>
                            <a:fillRect l="-346798" t="-296721" b="-144262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 </a:t>
            </a:r>
            <a:r>
              <a:rPr lang="en-US" dirty="0" smtClean="0"/>
              <a:t>– Solution (cont.)</a:t>
            </a:r>
            <a:endParaRPr lang="he-IL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00641" y="3096559"/>
                <a:ext cx="6973778" cy="1196042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7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) 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5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 : 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⨁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⨁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sz="1800" b="0" dirty="0" smtClean="0"/>
              </a:p>
              <a:p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8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) 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7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 ⨁((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nary>
                      <m:naryPr>
                        <m:chr m:val="⨁"/>
                        <m:subHide m:val="on"/>
                        <m:supHide m:val="on"/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d>
                          <m:d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⨁</m:t>
                            </m:r>
                            <m:sSub>
                              <m:sSub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 ⨁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en-US" sz="1800" i="1">
                        <a:latin typeface="Cambria Math" panose="02040503050406030204" pitchFamily="18" charset="0"/>
                      </a:rPr>
                      <m:t>=  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b="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b="0" i="1">
                        <a:latin typeface="Cambria Math" panose="02040503050406030204" pitchFamily="18" charset="0"/>
                      </a:rPr>
                      <m:t> ⨁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sz="1800" b="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>
                        <a:latin typeface="Cambria Math" panose="02040503050406030204" pitchFamily="18" charset="0"/>
                      </a:rPr>
                      <m:t> ⨁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sz="1800" b="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18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sz="1800" dirty="0" smtClean="0">
                    <a:latin typeface="Cambria Math" panose="02040503050406030204" pitchFamily="18" charset="0"/>
                  </a:rPr>
                  <a:t>  </a:t>
                </a:r>
                <a:r>
                  <a:rPr lang="en-US" sz="1800" dirty="0">
                    <a:latin typeface="Cambria Math" panose="02040503050406030204" pitchFamily="18" charset="0"/>
                  </a:rPr>
                  <a:t>9</a:t>
                </a:r>
                <a:r>
                  <a:rPr lang="en-US" sz="1800" dirty="0" smtClean="0">
                    <a:latin typeface="Cambria Math" panose="02040503050406030204" pitchFamily="18" charset="0"/>
                  </a:rPr>
                  <a:t>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1" i="0">
                            <a:latin typeface="Cambria Math" panose="02040503050406030204" pitchFamily="18" charset="0"/>
                          </a:rPr>
                          <m:t>𝐋</m:t>
                        </m:r>
                      </m:e>
                      <m:sub>
                        <m:r>
                          <a:rPr lang="en-US" sz="1800" b="1" i="0"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  <m:r>
                      <a:rPr lang="en-US" sz="1800" b="1" i="0">
                        <a:latin typeface="Cambria Math" panose="02040503050406030204" pitchFamily="18" charset="0"/>
                      </a:rPr>
                      <m:t> ⨁</m:t>
                    </m:r>
                    <m:sSub>
                      <m:sSubPr>
                        <m:ctrlPr>
                          <a:rPr lang="en-US" sz="18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1" i="0">
                            <a:latin typeface="Cambria Math" panose="02040503050406030204" pitchFamily="18" charset="0"/>
                          </a:rPr>
                          <m:t>𝐋</m:t>
                        </m:r>
                      </m:e>
                      <m:sub>
                        <m:r>
                          <a:rPr lang="en-US" sz="1800" b="1" i="0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US" sz="1800" b="1" i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1" i="0">
                            <a:latin typeface="Cambria Math" panose="02040503050406030204" pitchFamily="18" charset="0"/>
                          </a:rPr>
                          <m:t>𝐊</m:t>
                        </m:r>
                      </m:e>
                      <m:sub>
                        <m:r>
                          <a:rPr lang="en-US" sz="1800" b="1" i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1800" b="1" i="0">
                        <a:latin typeface="Cambria Math" panose="02040503050406030204" pitchFamily="18" charset="0"/>
                      </a:rPr>
                      <m:t> ⨁</m:t>
                    </m:r>
                    <m:sSub>
                      <m:sSubPr>
                        <m:ctrlPr>
                          <a:rPr lang="en-US" sz="18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1" i="0">
                            <a:latin typeface="Cambria Math" panose="02040503050406030204" pitchFamily="18" charset="0"/>
                          </a:rPr>
                          <m:t>𝐊</m:t>
                        </m:r>
                      </m:e>
                      <m:sub>
                        <m:r>
                          <a:rPr lang="en-US" sz="1800" b="1" i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1800" b="1" i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1" i="0">
                            <a:latin typeface="Cambria Math" panose="02040503050406030204" pitchFamily="18" charset="0"/>
                          </a:rPr>
                          <m:t>𝐓</m:t>
                        </m:r>
                      </m:e>
                      <m:sub>
                        <m:r>
                          <a:rPr lang="en-US" sz="1800" b="1" i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endParaRPr lang="en-US" sz="1800" b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00641" y="3096559"/>
                <a:ext cx="6973778" cy="1196042"/>
              </a:xfrm>
              <a:blipFill rotWithShape="0">
                <a:blip r:embed="rId3"/>
                <a:stretch>
                  <a:fillRect l="-2010" b="-10204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5900" y="286603"/>
            <a:ext cx="4356100" cy="413089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/>
              <p:cNvSpPr txBox="1">
                <a:spLocks/>
              </p:cNvSpPr>
              <p:nvPr/>
            </p:nvSpPr>
            <p:spPr>
              <a:xfrm>
                <a:off x="1000641" y="4477628"/>
                <a:ext cx="10827786" cy="2348344"/>
              </a:xfrm>
              <a:prstGeom prst="rect">
                <a:avLst/>
              </a:prstGeom>
            </p:spPr>
            <p:txBody>
              <a:bodyPr vert="horz" lIns="0" tIns="45720" rIns="0" bIns="45720" rtlCol="0">
                <a:noAutofit/>
              </a:bodyPr>
              <a:lstStyle>
                <a:lvl1pPr marL="91440" indent="-9144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 "/>
                  <a:defRPr sz="20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38404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56692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74980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93268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11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3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15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17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r>
                      <a:rPr lang="en-US" sz="180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1800" i="1" smtClean="0">
                        <a:latin typeface="Cambria Math" panose="02040503050406030204" pitchFamily="18" charset="0"/>
                      </a:rPr>
                      <m:t>) </m:t>
                    </m:r>
                    <m:r>
                      <a:rPr lang="en-US" sz="1800" i="1" smtClean="0">
                        <a:latin typeface="Cambria Math" panose="02040503050406030204" pitchFamily="18" charset="0"/>
                      </a:rPr>
                      <m:t>6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 :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nary>
                      <m:naryPr>
                        <m:chr m:val="⨁"/>
                        <m:subHide m:val="on"/>
                        <m:supHide m:val="on"/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d>
                          <m:d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⨁</m:t>
                            </m:r>
                            <m:sSub>
                              <m:sSub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d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nary>
                          <m:naryPr>
                            <m:chr m:val="⨁"/>
                            <m:subHide m:val="on"/>
                            <m:supHide m:val="on"/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d>
                              <m:d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⨁</m:t>
                                </m:r>
                                <m:sSub>
                                  <m:sSub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  <m:sub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nary>
                              <m:naryPr>
                                <m:chr m:val="⨁"/>
                                <m:subHide m:val="on"/>
                                <m:supHide m:val="on"/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/>
                              <m:sup/>
                              <m:e>
                                <m:d>
                                  <m:d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i="1">
                                            <a:latin typeface="Cambria Math" panose="02040503050406030204" pitchFamily="18" charset="0"/>
                                          </a:rPr>
                                          <m:t>𝑅</m:t>
                                        </m:r>
                                      </m:e>
                                      <m:sub>
                                        <m:r>
                                          <a:rPr lang="en-US" sz="18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⨁</m:t>
                                    </m:r>
                                    <m:sSub>
                                      <m:sSubPr>
                                        <m:ctrlPr>
                                          <a:rPr lang="en-US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i="1">
                                            <a:latin typeface="Cambria Math" panose="02040503050406030204" pitchFamily="18" charset="0"/>
                                          </a:rPr>
                                          <m:t>𝐾</m:t>
                                        </m:r>
                                      </m:e>
                                      <m:sub>
                                        <m:r>
                                          <a:rPr lang="en-US" sz="18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⨁</m:t>
                                </m:r>
                                <m:d>
                                  <m:d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i="1">
                                            <a:latin typeface="Cambria Math" panose="02040503050406030204" pitchFamily="18" charset="0"/>
                                          </a:rPr>
                                          <m:t>𝑅</m:t>
                                        </m:r>
                                      </m:e>
                                      <m:sub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⨁</m:t>
                                    </m:r>
                                    <m:sSub>
                                      <m:sSubPr>
                                        <m:ctrlPr>
                                          <a:rPr lang="en-US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i="1">
                                            <a:latin typeface="Cambria Math" panose="02040503050406030204" pitchFamily="18" charset="0"/>
                                          </a:rPr>
                                          <m:t>𝐾</m:t>
                                        </m:r>
                                      </m:e>
                                      <m:sub>
                                        <m:r>
                                          <a:rPr lang="en-US" sz="1800" i="1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 ⨁</m:t>
                                </m:r>
                                <m:sSub>
                                  <m:sSub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 ⨁</m:t>
                                </m:r>
                                <m:sSub>
                                  <m:sSub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⨁</m:t>
                                </m:r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⨁</m:t>
                                </m:r>
                                <m:sSub>
                                  <m:sSub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nary>
                          </m:e>
                        </m:nary>
                      </m:e>
                    </m:nary>
                  </m:oMath>
                </a14:m>
                <a:endParaRPr lang="en-US" sz="1800" i="1" dirty="0" smtClean="0">
                  <a:latin typeface="Cambria Math" panose="02040503050406030204" pitchFamily="18" charset="0"/>
                </a:endParaRPr>
              </a:p>
              <a:p>
                <a:r>
                  <a:rPr lang="en-US" sz="1800" dirty="0" smtClean="0">
                    <a:latin typeface="Cambria Math" panose="02040503050406030204" pitchFamily="18" charset="0"/>
                  </a:rPr>
                  <a:t>11)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←</m:t>
                    </m:r>
                  </m:oMath>
                </a14:m>
                <a:r>
                  <a:rPr lang="en-US" sz="1800" dirty="0" smtClean="0">
                    <a:latin typeface="Cambria Math" panose="02040503050406030204" pitchFamily="18" charset="0"/>
                  </a:rPr>
                  <a:t> 5 ,1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 ⨁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 ⨁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⨁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⨁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800" dirty="0" smtClean="0">
                    <a:latin typeface="Cambria Math" panose="02040503050406030204" pitchFamily="18" charset="0"/>
                  </a:rPr>
                  <a:t> 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 ⨁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i="1" smtClean="0">
                        <a:latin typeface="Cambria Math" panose="02040503050406030204" pitchFamily="18" charset="0"/>
                      </a:rPr>
                      <m:t>⨁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⨁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nary>
                      <m:naryPr>
                        <m:chr m:val="⨁"/>
                        <m:subHide m:val="on"/>
                        <m:supHide m:val="on"/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⨁</m:t>
                        </m:r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]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⨁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1800" i="1" strike="sngStrike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strike="sngStrike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800" i="1" strike="sngStrike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 ⨁</m:t>
                        </m:r>
                        <m:sSub>
                          <m:sSubPr>
                            <m:ctrlPr>
                              <a:rPr lang="en-US" sz="1800" i="1" strike="sngStrike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strike="sngStrike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sz="1800" i="1" strike="sngStrike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 ⨁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⨁</m:t>
                        </m:r>
                        <m:r>
                          <a:rPr lang="en-US" sz="1800" b="0" i="1" strike="sngStrike" smtClean="0">
                            <a:latin typeface="Cambria Math" panose="02040503050406030204" pitchFamily="18" charset="0"/>
                          </a:rPr>
                          <m:t>[</m:t>
                        </m:r>
                        <m:sSub>
                          <m:sSubPr>
                            <m:ctrlPr>
                              <a:rPr lang="en-US" sz="1800" b="0" i="1" strike="sngStrike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trike="sngStrike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b="0" i="1" strike="sngStrike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nary>
                    <m:nary>
                      <m:naryPr>
                        <m:chr m:val="⨁"/>
                        <m:subHide m:val="on"/>
                        <m:supHide m:val="on"/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800" i="1" strike="sngStrik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strike="sngStrik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800" i="1" strike="sngStrik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nary>
                          <m:naryPr>
                            <m:chr m:val="⨁"/>
                            <m:subHide m:val="on"/>
                            <m:supHide m:val="on"/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d>
                              <m:dPr>
                                <m:ctrlPr>
                                  <a:rPr lang="en-US" sz="1800" i="1" strike="sngStrik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800" i="1" strike="sngStrike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 strike="sngStrike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sz="1800" i="1" strike="sngStrike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⨁</m:t>
                                </m:r>
                                <m:sSub>
                                  <m:sSubPr>
                                    <m:ctrlPr>
                                      <a:rPr lang="en-US" sz="1800" i="1" strike="sngStrike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 strike="sngStrike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lang="en-US" sz="1800" i="1" strike="sngStrike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</m:e>
                        </m:nary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⨁</m:t>
                        </m:r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)]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⨁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⨁</m:t>
                        </m:r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⨁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nary>
                  </m:oMath>
                </a14:m>
                <a:endParaRPr lang="en-US" sz="1800" dirty="0" smtClean="0">
                  <a:latin typeface="Cambria Math" panose="02040503050406030204" pitchFamily="18" charset="0"/>
                </a:endParaRPr>
              </a:p>
              <a:p>
                <a:r>
                  <a:rPr lang="en-US" sz="1800" dirty="0" smtClean="0">
                    <a:latin typeface="Cambria Math" panose="02040503050406030204" pitchFamily="18" charset="0"/>
                  </a:rPr>
                  <a:t>12)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US" sz="1800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⨁</m:t>
                    </m:r>
                    <m:sSub>
                      <m:sSubPr>
                        <m:ctrlPr>
                          <a:rPr lang="en-US" sz="18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US" sz="18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latin typeface="Cambria Math" panose="02040503050406030204" pitchFamily="18" charset="0"/>
                          </a:rPr>
                          <m:t>𝑲</m:t>
                        </m:r>
                      </m:e>
                      <m:sub>
                        <m:r>
                          <a:rPr lang="en-US" sz="18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</m:t>
                    </m:r>
                    <m:sSub>
                      <m:sSubPr>
                        <m:ctrlPr>
                          <a:rPr lang="en-US" sz="18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latin typeface="Cambria Math" panose="02040503050406030204" pitchFamily="18" charset="0"/>
                          </a:rPr>
                          <m:t>𝑲</m:t>
                        </m:r>
                      </m:e>
                      <m:sub>
                        <m:r>
                          <a:rPr lang="en-US" sz="1800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latin typeface="Cambria Math" panose="02040503050406030204" pitchFamily="18" charset="0"/>
                          </a:rPr>
                          <m:t>𝑻</m:t>
                        </m:r>
                      </m:e>
                      <m:sub>
                        <m:r>
                          <a:rPr lang="en-US" sz="18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endParaRPr lang="en-US" sz="1800" b="1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0641" y="4477628"/>
                <a:ext cx="10827786" cy="2348344"/>
              </a:xfrm>
              <a:prstGeom prst="rect">
                <a:avLst/>
              </a:prstGeom>
              <a:blipFill rotWithShape="0">
                <a:blip r:embed="rId5"/>
                <a:stretch>
                  <a:fillRect l="-1295" t="-15065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/>
          <p:cNvSpPr/>
          <p:nvPr/>
        </p:nvSpPr>
        <p:spPr>
          <a:xfrm>
            <a:off x="1000641" y="3929549"/>
            <a:ext cx="2816447" cy="369187"/>
          </a:xfrm>
          <a:prstGeom prst="rect">
            <a:avLst/>
          </a:prstGeom>
          <a:solidFill>
            <a:srgbClr val="FFFF00">
              <a:alpha val="53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8" name="Rectangle 7"/>
          <p:cNvSpPr/>
          <p:nvPr/>
        </p:nvSpPr>
        <p:spPr>
          <a:xfrm>
            <a:off x="1097280" y="5541348"/>
            <a:ext cx="3042234" cy="369187"/>
          </a:xfrm>
          <a:prstGeom prst="rect">
            <a:avLst/>
          </a:prstGeom>
          <a:solidFill>
            <a:srgbClr val="FFFF00">
              <a:alpha val="53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9" name="Rectangle 8"/>
          <p:cNvSpPr/>
          <p:nvPr/>
        </p:nvSpPr>
        <p:spPr>
          <a:xfrm>
            <a:off x="4826000" y="5156200"/>
            <a:ext cx="355600" cy="3238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0" name="Rectangle 9"/>
          <p:cNvSpPr/>
          <p:nvPr/>
        </p:nvSpPr>
        <p:spPr>
          <a:xfrm>
            <a:off x="6864350" y="5156200"/>
            <a:ext cx="355600" cy="3238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1" name="Rectangle 10"/>
          <p:cNvSpPr/>
          <p:nvPr/>
        </p:nvSpPr>
        <p:spPr>
          <a:xfrm>
            <a:off x="5334000" y="5156200"/>
            <a:ext cx="355600" cy="3238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2" name="Rectangle 11"/>
          <p:cNvSpPr/>
          <p:nvPr/>
        </p:nvSpPr>
        <p:spPr>
          <a:xfrm>
            <a:off x="7918450" y="5156200"/>
            <a:ext cx="355600" cy="3238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3" name="Rectangle 12"/>
          <p:cNvSpPr/>
          <p:nvPr/>
        </p:nvSpPr>
        <p:spPr>
          <a:xfrm>
            <a:off x="6350590" y="5156200"/>
            <a:ext cx="355600" cy="32385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4" name="Rectangle 13"/>
          <p:cNvSpPr/>
          <p:nvPr/>
        </p:nvSpPr>
        <p:spPr>
          <a:xfrm>
            <a:off x="7480300" y="5156200"/>
            <a:ext cx="355600" cy="32385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833079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DES- </a:t>
            </a:r>
            <a:r>
              <a:rPr lang="en-US" dirty="0"/>
              <a:t>Solution (cont.)</a:t>
            </a:r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>
                    <a:latin typeface="Cambria Math" panose="02040503050406030204" pitchFamily="18" charset="0"/>
                  </a:rPr>
                  <a:t> </a:t>
                </a:r>
                <a:r>
                  <a:rPr lang="en-US" dirty="0">
                    <a:latin typeface="Cambria Math" panose="02040503050406030204" pitchFamily="18" charset="0"/>
                  </a:rPr>
                  <a:t>9)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𝐋</m:t>
                        </m:r>
                      </m:e>
                      <m:sub>
                        <m:r>
                          <a:rPr lang="en-US" b="1"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  <m:r>
                      <a:rPr lang="en-US" b="1">
                        <a:latin typeface="Cambria Math" panose="02040503050406030204" pitchFamily="18" charset="0"/>
                      </a:rPr>
                      <m:t> ⨁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𝐋</m:t>
                        </m:r>
                      </m:e>
                      <m:sub>
                        <m:r>
                          <a:rPr lang="en-US" b="1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US" b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𝐊</m:t>
                        </m:r>
                      </m:e>
                      <m:sub>
                        <m:r>
                          <a:rPr lang="en-US" b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b="1">
                        <a:latin typeface="Cambria Math" panose="02040503050406030204" pitchFamily="18" charset="0"/>
                      </a:rPr>
                      <m:t> ⨁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𝐊</m:t>
                        </m:r>
                      </m:e>
                      <m:sub>
                        <m:r>
                          <a:rPr lang="en-US" b="1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b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𝐓</m:t>
                        </m:r>
                      </m:e>
                      <m:sub>
                        <m:r>
                          <a:rPr lang="en-US" b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endParaRPr lang="en-US" b="1" dirty="0" smtClean="0">
                  <a:latin typeface="Cambria Math" panose="02040503050406030204" pitchFamily="18" charset="0"/>
                </a:endParaRPr>
              </a:p>
              <a:p>
                <a:r>
                  <a:rPr lang="en-US" dirty="0">
                    <a:latin typeface="Cambria Math" panose="02040503050406030204" pitchFamily="18" charset="0"/>
                  </a:rPr>
                  <a:t>12)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  <m:r>
                      <a:rPr lang="en-US" b="1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⨁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US" b="1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𝑲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b="1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𝑲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  <m:r>
                      <a:rPr lang="en-US" b="1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𝑻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endParaRPr lang="en-US" b="1" i="1" dirty="0" smtClean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𝑎𝑟𝑒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𝑘𝑛𝑜𝑤𝑛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!</m:t>
                    </m:r>
                  </m:oMath>
                </a14:m>
                <a:endParaRPr lang="en-US" b="0" dirty="0" smtClean="0">
                  <a:latin typeface="Cambria Math" panose="02040503050406030204" pitchFamily="18" charset="0"/>
                </a:endParaRPr>
              </a:p>
              <a:p>
                <a:endParaRPr lang="en-US" dirty="0" smtClean="0">
                  <a:latin typeface="Cambria Math" panose="02040503050406030204" pitchFamily="18" charset="0"/>
                </a:endParaRPr>
              </a:p>
              <a:p>
                <a:r>
                  <a:rPr lang="en-US" dirty="0" smtClean="0">
                    <a:latin typeface="Cambria Math" panose="02040503050406030204" pitchFamily="18" charset="0"/>
                  </a:rPr>
                  <a:t>Hence,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𝐋</m:t>
                        </m:r>
                      </m:e>
                      <m:sub>
                        <m:r>
                          <a:rPr lang="en-US" b="1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US" b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𝐓</m:t>
                        </m:r>
                      </m:e>
                      <m:sub>
                        <m:r>
                          <a:rPr lang="en-US" b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b="1">
                        <a:latin typeface="Cambria Math" panose="02040503050406030204" pitchFamily="18" charset="0"/>
                      </a:rPr>
                      <m:t>⨁</m:t>
                    </m:r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</m:oMath>
                </a14:m>
                <a:endParaRPr lang="en-US" b="1" i="1" dirty="0" smtClean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US" b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𝐓</m:t>
                        </m:r>
                      </m:e>
                      <m:sub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b="1">
                        <a:latin typeface="Cambria Math" panose="02040503050406030204" pitchFamily="18" charset="0"/>
                      </a:rPr>
                      <m:t>⨁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</m:oMath>
                </a14:m>
                <a:endParaRPr lang="en-US" dirty="0" smtClean="0">
                  <a:latin typeface="Cambria Math" panose="02040503050406030204" pitchFamily="18" charset="0"/>
                </a:endParaRPr>
              </a:p>
              <a:p>
                <a:endParaRPr lang="en-US" dirty="0">
                  <a:latin typeface="Cambria Math" panose="02040503050406030204" pitchFamily="18" charset="0"/>
                </a:endParaRPr>
              </a:p>
              <a:p>
                <a:r>
                  <a:rPr lang="en-US" dirty="0" smtClean="0">
                    <a:latin typeface="Cambria Math" panose="02040503050406030204" pitchFamily="18" charset="0"/>
                  </a:rPr>
                  <a:t>We can decrypt any cryptograms in O(1) complexity </a:t>
                </a:r>
              </a:p>
              <a:p>
                <a:endParaRPr lang="en-US" dirty="0">
                  <a:latin typeface="Cambria Math" panose="02040503050406030204" pitchFamily="18" charset="0"/>
                </a:endParaRPr>
              </a:p>
              <a:p>
                <a:endParaRPr lang="en-US" b="1" i="1" dirty="0">
                  <a:latin typeface="Cambria Math" panose="02040503050406030204" pitchFamily="18" charset="0"/>
                </a:endParaRPr>
              </a:p>
              <a:p>
                <a:endParaRPr lang="he-IL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515" t="-1667" b="-1667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37144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285750" y="1756409"/>
            <a:ext cx="3200400" cy="796291"/>
          </a:xfrm>
        </p:spPr>
        <p:txBody>
          <a:bodyPr/>
          <a:lstStyle/>
          <a:p>
            <a:r>
              <a:rPr lang="en-US" dirty="0" smtClean="0"/>
              <a:t>Cryptography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4495800" y="1986742"/>
            <a:ext cx="7524750" cy="2832908"/>
          </a:xfrm>
        </p:spPr>
        <p:txBody>
          <a:bodyPr>
            <a:normAutofit lnSpcReduction="10000"/>
          </a:bodyPr>
          <a:lstStyle/>
          <a:p>
            <a:pPr algn="ctr"/>
            <a:r>
              <a:rPr lang="en-US" sz="7200" dirty="0" smtClean="0"/>
              <a:t>Advanced Encryption Standard (AES)</a:t>
            </a:r>
            <a:endParaRPr lang="en-US" sz="7200" dirty="0"/>
          </a:p>
        </p:txBody>
      </p:sp>
      <p:sp>
        <p:nvSpPr>
          <p:cNvPr id="13" name="Title 9"/>
          <p:cNvSpPr txBox="1">
            <a:spLocks/>
          </p:cNvSpPr>
          <p:nvPr/>
        </p:nvSpPr>
        <p:spPr>
          <a:xfrm>
            <a:off x="285750" y="3032759"/>
            <a:ext cx="3676650" cy="1443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600" b="0" kern="1200" spc="-5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Symmetric Encryption Systems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3985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Advanced Encryption Standard (AES)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097280" y="1845734"/>
            <a:ext cx="4890565" cy="4023360"/>
          </a:xfrm>
        </p:spPr>
        <p:txBody>
          <a:bodyPr>
            <a:normAutofit fontScale="77500" lnSpcReduction="20000"/>
          </a:bodyPr>
          <a:lstStyle/>
          <a:p>
            <a:pPr marL="109728" indent="0">
              <a:buNone/>
            </a:pPr>
            <a:endParaRPr lang="en-US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dirty="0" smtClean="0"/>
              <a:t> More </a:t>
            </a:r>
            <a:r>
              <a:rPr lang="en-US" dirty="0"/>
              <a:t>secure and faster than </a:t>
            </a:r>
            <a:r>
              <a:rPr lang="en-US" dirty="0" smtClean="0"/>
              <a:t>3DES</a:t>
            </a:r>
            <a:endParaRPr lang="en-US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dirty="0" smtClean="0"/>
              <a:t> key </a:t>
            </a:r>
            <a:r>
              <a:rPr lang="en-US" dirty="0"/>
              <a:t>length can be </a:t>
            </a:r>
            <a:r>
              <a:rPr lang="en-US" b="1" u="sng" dirty="0"/>
              <a:t>128</a:t>
            </a:r>
            <a:r>
              <a:rPr lang="en-US" dirty="0"/>
              <a:t> /192/ 256 </a:t>
            </a:r>
            <a:r>
              <a:rPr lang="en-US" dirty="0" smtClean="0"/>
              <a:t>bits</a:t>
            </a:r>
            <a:endParaRPr lang="en-US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dirty="0" smtClean="0"/>
              <a:t> Not </a:t>
            </a:r>
            <a:r>
              <a:rPr lang="en-US" dirty="0"/>
              <a:t>a </a:t>
            </a:r>
            <a:r>
              <a:rPr lang="en-US" dirty="0" err="1"/>
              <a:t>Feistel</a:t>
            </a:r>
            <a:r>
              <a:rPr lang="en-US" dirty="0"/>
              <a:t> network but also an iterative </a:t>
            </a:r>
            <a:r>
              <a:rPr lang="en-US" dirty="0" smtClean="0"/>
              <a:t>algorithm</a:t>
            </a:r>
            <a:endParaRPr lang="en-US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dirty="0" smtClean="0"/>
              <a:t> A </a:t>
            </a:r>
            <a:r>
              <a:rPr lang="en-US" dirty="0"/>
              <a:t>data block is represented as 4X4 Bytes matrix (128 bit) called </a:t>
            </a:r>
            <a:r>
              <a:rPr lang="en-US" dirty="0" smtClean="0"/>
              <a:t>State</a:t>
            </a:r>
            <a:endParaRPr lang="en-US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dirty="0" smtClean="0"/>
              <a:t> Applies </a:t>
            </a:r>
            <a:r>
              <a:rPr lang="en-US" dirty="0"/>
              <a:t>10 rounds</a:t>
            </a:r>
            <a:r>
              <a:rPr lang="en-US" dirty="0" smtClean="0"/>
              <a:t>:</a:t>
            </a:r>
            <a:endParaRPr lang="en-US" dirty="0"/>
          </a:p>
          <a:p>
            <a:r>
              <a:rPr lang="en-US" dirty="0"/>
              <a:t>In </a:t>
            </a:r>
            <a:r>
              <a:rPr lang="en-US" dirty="0" smtClean="0"/>
              <a:t>each* </a:t>
            </a:r>
            <a:r>
              <a:rPr lang="en-US" dirty="0"/>
              <a:t>step </a:t>
            </a:r>
            <a:r>
              <a:rPr lang="en-US" dirty="0" smtClean="0"/>
              <a:t>preform:</a:t>
            </a:r>
            <a:endParaRPr lang="en-US" dirty="0"/>
          </a:p>
          <a:p>
            <a:pPr marL="678942" indent="-514350">
              <a:buFont typeface="+mj-lt"/>
              <a:buAutoNum type="arabicPeriod"/>
            </a:pPr>
            <a:r>
              <a:rPr lang="en-US" dirty="0"/>
              <a:t>Substitute bytes (</a:t>
            </a:r>
            <a:r>
              <a:rPr lang="en-US" dirty="0" err="1"/>
              <a:t>SubBytes</a:t>
            </a:r>
            <a:r>
              <a:rPr lang="en-US" dirty="0"/>
              <a:t>)</a:t>
            </a:r>
          </a:p>
          <a:p>
            <a:pPr marL="678942" indent="-514350">
              <a:buFont typeface="+mj-lt"/>
              <a:buAutoNum type="arabicPeriod"/>
            </a:pPr>
            <a:r>
              <a:rPr lang="en-US" dirty="0"/>
              <a:t>Shift rows</a:t>
            </a:r>
          </a:p>
          <a:p>
            <a:pPr marL="678942" indent="-514350">
              <a:buFont typeface="+mj-lt"/>
              <a:buAutoNum type="arabicPeriod"/>
            </a:pPr>
            <a:r>
              <a:rPr lang="en-US" dirty="0"/>
              <a:t>Mix columns</a:t>
            </a:r>
          </a:p>
          <a:p>
            <a:pPr marL="678942" indent="-514350">
              <a:buFont typeface="+mj-lt"/>
              <a:buAutoNum type="arabicPeriod"/>
            </a:pPr>
            <a:r>
              <a:rPr lang="en-US" dirty="0"/>
              <a:t>Add round key (the only stage that uses the key)</a:t>
            </a:r>
          </a:p>
          <a:p>
            <a:endParaRPr lang="en-US" dirty="0"/>
          </a:p>
        </p:txBody>
      </p:sp>
      <p:pic>
        <p:nvPicPr>
          <p:cNvPr id="7" name="Picture 6" descr="f3.pdf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069580" y="1760220"/>
            <a:ext cx="3886200" cy="4560334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800958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AES – Pseudo Code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97280" y="1960563"/>
            <a:ext cx="7119287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904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AES – Substitute bytes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sz="2800" dirty="0" smtClean="0"/>
              <a:t> Done </a:t>
            </a:r>
            <a:r>
              <a:rPr lang="en-US" sz="2800" dirty="0"/>
              <a:t>with a simple </a:t>
            </a:r>
            <a:r>
              <a:rPr lang="en-US" sz="2800" dirty="0" smtClean="0"/>
              <a:t>lookup (inversable) </a:t>
            </a:r>
            <a:r>
              <a:rPr lang="en-US" sz="2800" dirty="0"/>
              <a:t>table called </a:t>
            </a:r>
            <a:r>
              <a:rPr lang="en-US" sz="2800" dirty="0" smtClean="0"/>
              <a:t>S-Box</a:t>
            </a:r>
            <a:endParaRPr lang="en-US" sz="280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400" dirty="0" smtClean="0"/>
              <a:t>a 16</a:t>
            </a:r>
            <a:r>
              <a:rPr lang="en-US" sz="2400" dirty="0" smtClean="0">
                <a:sym typeface="Symbol" charset="2"/>
              </a:rPr>
              <a:t></a:t>
            </a:r>
            <a:r>
              <a:rPr lang="en-US" sz="2400" dirty="0" smtClean="0"/>
              <a:t>16 matrix of byte values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400" dirty="0" smtClean="0"/>
              <a:t>maps each byte to a new value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sz="1800" dirty="0" smtClean="0"/>
              <a:t>e.g. {95} maps to {2A}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400" dirty="0" smtClean="0"/>
              <a:t>Adds </a:t>
            </a:r>
            <a:r>
              <a:rPr lang="en-US" sz="2400" dirty="0"/>
              <a:t>non-linearity to the </a:t>
            </a:r>
            <a:r>
              <a:rPr lang="en-US" sz="2400" dirty="0" smtClean="0"/>
              <a:t>encryption</a:t>
            </a:r>
            <a:endParaRPr lang="en-US" sz="2400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sz="2800" dirty="0" smtClean="0"/>
              <a:t> Constructed </a:t>
            </a:r>
            <a:r>
              <a:rPr lang="en-US" sz="2800" dirty="0"/>
              <a:t>using finite field properties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400" dirty="0"/>
              <a:t>designed to be resistant to known cryptanalytic </a:t>
            </a:r>
            <a:r>
              <a:rPr lang="en-US" sz="2400" dirty="0" smtClean="0"/>
              <a:t>attacks</a:t>
            </a:r>
            <a:endParaRPr lang="en-US" sz="2400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sz="2800" dirty="0" smtClean="0"/>
              <a:t> Decrypt </a:t>
            </a:r>
            <a:r>
              <a:rPr lang="en-US" sz="2800" dirty="0"/>
              <a:t>uses inverse of </a:t>
            </a:r>
            <a:r>
              <a:rPr lang="en-US" sz="2800" dirty="0" smtClean="0"/>
              <a:t>S-Box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398909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S-Box </a:t>
            </a:r>
            <a:endParaRPr lang="en-US" dirty="0"/>
          </a:p>
        </p:txBody>
      </p:sp>
      <p:pic>
        <p:nvPicPr>
          <p:cNvPr id="4" name="Picture 8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754"/>
          <a:stretch/>
        </p:blipFill>
        <p:spPr bwMode="auto">
          <a:xfrm>
            <a:off x="970484" y="1932011"/>
            <a:ext cx="7142912" cy="41238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9929" y="1891268"/>
            <a:ext cx="2014450" cy="148947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0335" y="4507405"/>
            <a:ext cx="1853637" cy="1251807"/>
          </a:xfrm>
          <a:prstGeom prst="rect">
            <a:avLst/>
          </a:prstGeom>
        </p:spPr>
      </p:pic>
      <p:sp>
        <p:nvSpPr>
          <p:cNvPr id="7" name="Down Arrow 6"/>
          <p:cNvSpPr/>
          <p:nvPr/>
        </p:nvSpPr>
        <p:spPr>
          <a:xfrm>
            <a:off x="9797753" y="3393440"/>
            <a:ext cx="533400" cy="8763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8" name="Rectangle 7"/>
          <p:cNvSpPr/>
          <p:nvPr/>
        </p:nvSpPr>
        <p:spPr>
          <a:xfrm>
            <a:off x="1352550" y="5410200"/>
            <a:ext cx="6724650" cy="209550"/>
          </a:xfrm>
          <a:prstGeom prst="rect">
            <a:avLst/>
          </a:prstGeom>
          <a:solidFill>
            <a:srgbClr val="FFFF00">
              <a:alpha val="43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 rot="5400000">
            <a:off x="4061878" y="3814231"/>
            <a:ext cx="3690940" cy="358253"/>
          </a:xfrm>
          <a:prstGeom prst="rect">
            <a:avLst/>
          </a:prstGeom>
          <a:solidFill>
            <a:srgbClr val="FFFF00">
              <a:alpha val="43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728221" y="5410200"/>
            <a:ext cx="358254" cy="209550"/>
          </a:xfrm>
          <a:prstGeom prst="rect">
            <a:avLst/>
          </a:prstGeom>
          <a:solidFill>
            <a:srgbClr val="FF0000">
              <a:alpha val="3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518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Cryptography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</a:t>
            </a:r>
            <a:r>
              <a:rPr lang="en-US" sz="2800" b="1" dirty="0" smtClean="0"/>
              <a:t>Definition</a:t>
            </a:r>
            <a:r>
              <a:rPr lang="en-US" dirty="0" smtClean="0"/>
              <a:t> 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 smtClean="0"/>
              <a:t>Latin</a:t>
            </a:r>
            <a:r>
              <a:rPr lang="en-US" sz="2000" dirty="0"/>
              <a:t>: </a:t>
            </a:r>
            <a:r>
              <a:rPr lang="en-US" sz="2000" i="1" dirty="0" err="1"/>
              <a:t>kryptós</a:t>
            </a:r>
            <a:r>
              <a:rPr lang="en-US" sz="2000" dirty="0"/>
              <a:t>= </a:t>
            </a:r>
            <a:r>
              <a:rPr lang="en-US" sz="2000" dirty="0" smtClean="0"/>
              <a:t>hidden,  </a:t>
            </a:r>
            <a:r>
              <a:rPr lang="en-US" sz="2000" i="1" dirty="0" err="1" smtClean="0"/>
              <a:t>graphein</a:t>
            </a:r>
            <a:r>
              <a:rPr lang="en-US" sz="2000" i="1" dirty="0" smtClean="0"/>
              <a:t> </a:t>
            </a:r>
            <a:r>
              <a:rPr lang="en-US" sz="2000" dirty="0"/>
              <a:t>= </a:t>
            </a:r>
            <a:r>
              <a:rPr lang="en-US" sz="2000" dirty="0" smtClean="0"/>
              <a:t>writing</a:t>
            </a:r>
            <a:endParaRPr lang="en-US" sz="2000" b="1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252525"/>
                </a:solidFill>
              </a:rPr>
              <a:t>The practice and study of techniques for </a:t>
            </a:r>
            <a:r>
              <a:rPr lang="en-US" sz="2000" dirty="0"/>
              <a:t>secure </a:t>
            </a:r>
            <a:r>
              <a:rPr lang="en-US" sz="2000" dirty="0" smtClean="0"/>
              <a:t>communication</a:t>
            </a:r>
          </a:p>
          <a:p>
            <a:pPr lvl="1"/>
            <a:endParaRPr lang="en-US" sz="2800" dirty="0" smtClean="0"/>
          </a:p>
          <a:p>
            <a:pPr lvl="1"/>
            <a:endParaRPr lang="en-U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026" y="3621153"/>
            <a:ext cx="3228975" cy="14573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56261" y="5314739"/>
            <a:ext cx="1380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Julius Caesar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3917" y="3363961"/>
            <a:ext cx="2905125" cy="20478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007737" y="5314739"/>
            <a:ext cx="2571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Ancient Greek </a:t>
            </a:r>
            <a:r>
              <a:rPr lang="en-US" dirty="0" err="1" smtClean="0"/>
              <a:t>Scytale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07465" y="3363961"/>
            <a:ext cx="1966407" cy="21952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087041" y="5684071"/>
            <a:ext cx="2571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Enigma machine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7496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Shift Rows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 smtClean="0"/>
              <a:t> </a:t>
            </a:r>
            <a:r>
              <a:rPr lang="en-US" sz="2400" dirty="0" smtClean="0"/>
              <a:t>On </a:t>
            </a:r>
            <a:r>
              <a:rPr lang="en-US" sz="2400" dirty="0"/>
              <a:t>encryption: shift each row of State by 0,1,2,3 bytes respectively </a:t>
            </a:r>
            <a:endParaRPr lang="en-US" sz="2400" dirty="0" smtClean="0"/>
          </a:p>
          <a:p>
            <a:pPr marL="0" indent="0">
              <a:buNone/>
            </a:pPr>
            <a:r>
              <a:rPr lang="en-US" sz="2400" dirty="0" smtClean="0"/>
              <a:t>    (</a:t>
            </a:r>
            <a:r>
              <a:rPr lang="en-US" sz="2400" dirty="0"/>
              <a:t>first row remains original</a:t>
            </a:r>
            <a:r>
              <a:rPr lang="en-US" sz="2400" dirty="0" smtClean="0"/>
              <a:t>)</a:t>
            </a:r>
            <a:endParaRPr lang="en-US" sz="2400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 smtClean="0"/>
              <a:t> Ensures </a:t>
            </a:r>
            <a:r>
              <a:rPr lang="en-US" sz="2400" dirty="0"/>
              <a:t>that </a:t>
            </a:r>
            <a:r>
              <a:rPr lang="en-US" sz="2400" u="sng" dirty="0"/>
              <a:t>each column </a:t>
            </a:r>
            <a:r>
              <a:rPr lang="en-US" sz="2400" dirty="0"/>
              <a:t>is now spread over 4 </a:t>
            </a:r>
            <a:r>
              <a:rPr lang="en-US" sz="2400" dirty="0" smtClean="0"/>
              <a:t>columns</a:t>
            </a:r>
            <a:endParaRPr lang="en-US" sz="2400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 smtClean="0"/>
              <a:t> Decrypt </a:t>
            </a:r>
            <a:r>
              <a:rPr lang="en-US" sz="2400" dirty="0"/>
              <a:t>does reverse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8586" y="3650193"/>
            <a:ext cx="6216650" cy="2327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16555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Mix Column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 smtClean="0"/>
              <a:t> Operates </a:t>
            </a:r>
            <a:r>
              <a:rPr lang="en-US" dirty="0"/>
              <a:t>on each column individually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 smtClean="0"/>
              <a:t> Each </a:t>
            </a:r>
            <a:r>
              <a:rPr lang="en-US" dirty="0"/>
              <a:t>column C is multiplied by a constant matrix M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err="1"/>
              <a:t>Cnew</a:t>
            </a:r>
            <a:r>
              <a:rPr lang="en-US" dirty="0"/>
              <a:t> = M * C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Every new value is a function of all four bytes in the column</a:t>
            </a:r>
          </a:p>
          <a:p>
            <a:endParaRPr lang="en-US" dirty="0">
              <a:ea typeface="ＭＳ Ｐゴシック" pitchFamily="-110" charset="-128"/>
              <a:cs typeface="ＭＳ Ｐゴシック" pitchFamily="-110" charset="-128"/>
            </a:endParaRPr>
          </a:p>
          <a:p>
            <a:endParaRPr lang="en-US" dirty="0">
              <a:ea typeface="ＭＳ Ｐゴシック" pitchFamily="-110" charset="-128"/>
              <a:cs typeface="ＭＳ Ｐゴシック" pitchFamily="-110" charset="-128"/>
            </a:endParaRPr>
          </a:p>
          <a:p>
            <a:endParaRPr lang="en-US" dirty="0"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Note that in a finite field the arithmetic operations (addition and multiplication) are different from non finite fields   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2299" y="3285729"/>
            <a:ext cx="2798231" cy="131167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0629" y="3285729"/>
            <a:ext cx="3310471" cy="1267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852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 Round Key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 smtClean="0"/>
              <a:t> XOR </a:t>
            </a:r>
            <a:r>
              <a:rPr lang="en-US" dirty="0"/>
              <a:t>State with bits of expanded </a:t>
            </a:r>
            <a:r>
              <a:rPr lang="en-US" dirty="0" smtClean="0"/>
              <a:t>key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dirty="0" smtClean="0"/>
              <a:t> The round key expansion and other stages of AES make the algorithm secure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8356" y="2383023"/>
            <a:ext cx="8356248" cy="1626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280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1"/>
          <p:cNvSpPr txBox="1">
            <a:spLocks/>
          </p:cNvSpPr>
          <p:nvPr/>
        </p:nvSpPr>
        <p:spPr>
          <a:xfrm>
            <a:off x="3977106" y="878578"/>
            <a:ext cx="5113784" cy="492385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Comic Sans MS" panose="030F0702030302020204" pitchFamily="66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Comic Sans MS" panose="030F0702030302020204" pitchFamily="66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Comic Sans MS" panose="030F0702030302020204" pitchFamily="66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Comic Sans MS" panose="030F0702030302020204" pitchFamily="66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Comic Sans MS" panose="030F0702030302020204" pitchFamily="66" charset="0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algn="ctr">
              <a:buNone/>
            </a:pPr>
            <a:r>
              <a:rPr lang="en-US" sz="2000" dirty="0">
                <a:solidFill>
                  <a:srgbClr val="00B0F0"/>
                </a:solidFill>
              </a:rPr>
              <a:t>Expanded </a:t>
            </a:r>
            <a:r>
              <a:rPr lang="en-US" sz="2000" dirty="0" smtClean="0">
                <a:solidFill>
                  <a:srgbClr val="00B0F0"/>
                </a:solidFill>
              </a:rPr>
              <a:t>Key -176 </a:t>
            </a:r>
            <a:r>
              <a:rPr lang="en-US" sz="2000" dirty="0">
                <a:solidFill>
                  <a:srgbClr val="00B0F0"/>
                </a:solidFill>
              </a:rPr>
              <a:t>byte </a:t>
            </a:r>
            <a:r>
              <a:rPr lang="en-US" sz="2000" dirty="0" smtClean="0">
                <a:solidFill>
                  <a:srgbClr val="00B0F0"/>
                </a:solidFill>
              </a:rPr>
              <a:t>Key</a:t>
            </a:r>
            <a:endParaRPr lang="en-US" sz="2000" dirty="0">
              <a:solidFill>
                <a:srgbClr val="00B0F0"/>
              </a:solidFill>
            </a:endParaRPr>
          </a:p>
        </p:txBody>
      </p:sp>
      <p:sp>
        <p:nvSpPr>
          <p:cNvPr id="5" name="Content Placeholder 1"/>
          <p:cNvSpPr txBox="1">
            <a:spLocks/>
          </p:cNvSpPr>
          <p:nvPr/>
        </p:nvSpPr>
        <p:spPr>
          <a:xfrm>
            <a:off x="304698" y="2500301"/>
            <a:ext cx="1944216" cy="1416657"/>
          </a:xfrm>
          <a:prstGeom prst="rect">
            <a:avLst/>
          </a:prstGeom>
        </p:spPr>
        <p:txBody>
          <a:bodyPr vert="horz" lIns="91440" tIns="45720" rIns="91440" bIns="45720" rtlCol="1">
            <a:normAutofit fontScale="85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Comic Sans MS" panose="030F0702030302020204" pitchFamily="66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Comic Sans MS" panose="030F0702030302020204" pitchFamily="66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Comic Sans MS" panose="030F0702030302020204" pitchFamily="66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Comic Sans MS" panose="030F0702030302020204" pitchFamily="66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Comic Sans MS" panose="030F0702030302020204" pitchFamily="66" charset="0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sz="2000" dirty="0"/>
          </a:p>
          <a:p>
            <a:pPr marL="0" indent="0">
              <a:buNone/>
            </a:pPr>
            <a:r>
              <a:rPr lang="en-US" sz="2000" dirty="0"/>
              <a:t>Word0</a:t>
            </a:r>
          </a:p>
          <a:p>
            <a:pPr marL="0" indent="0">
              <a:buNone/>
            </a:pPr>
            <a:r>
              <a:rPr lang="en-US" sz="2000" dirty="0"/>
              <a:t>Word1</a:t>
            </a:r>
          </a:p>
          <a:p>
            <a:pPr marL="0" indent="0">
              <a:buNone/>
            </a:pPr>
            <a:r>
              <a:rPr lang="en-US" sz="2000" dirty="0"/>
              <a:t>Word2</a:t>
            </a:r>
          </a:p>
          <a:p>
            <a:pPr marL="0" indent="0">
              <a:buNone/>
            </a:pPr>
            <a:r>
              <a:rPr lang="en-US" sz="2000" dirty="0"/>
              <a:t>Word3</a:t>
            </a:r>
          </a:p>
        </p:txBody>
      </p:sp>
      <p:sp>
        <p:nvSpPr>
          <p:cNvPr id="6" name="Content Placeholder 1"/>
          <p:cNvSpPr txBox="1">
            <a:spLocks/>
          </p:cNvSpPr>
          <p:nvPr/>
        </p:nvSpPr>
        <p:spPr>
          <a:xfrm>
            <a:off x="-343374" y="1708040"/>
            <a:ext cx="4320480" cy="1026838"/>
          </a:xfrm>
          <a:prstGeom prst="rect">
            <a:avLst/>
          </a:prstGeom>
        </p:spPr>
        <p:txBody>
          <a:bodyPr vert="horz" lIns="91440" tIns="45720" rIns="91440" bIns="45720" rtlCol="1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Comic Sans MS" panose="030F0702030302020204" pitchFamily="66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Comic Sans MS" panose="030F0702030302020204" pitchFamily="66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Comic Sans MS" panose="030F0702030302020204" pitchFamily="66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Comic Sans MS" panose="030F0702030302020204" pitchFamily="66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Comic Sans MS" panose="030F0702030302020204" pitchFamily="66" charset="0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sz="2000" dirty="0">
              <a:solidFill>
                <a:srgbClr val="00B0F0"/>
              </a:solidFill>
            </a:endParaRPr>
          </a:p>
          <a:p>
            <a:pPr marL="0" indent="0" algn="ctr">
              <a:buNone/>
            </a:pPr>
            <a:r>
              <a:rPr lang="en-US" sz="2200" dirty="0">
                <a:solidFill>
                  <a:srgbClr val="00B0F0"/>
                </a:solidFill>
              </a:rPr>
              <a:t>Original Key</a:t>
            </a:r>
            <a:br>
              <a:rPr lang="en-US" sz="2200" dirty="0">
                <a:solidFill>
                  <a:srgbClr val="00B0F0"/>
                </a:solidFill>
              </a:rPr>
            </a:br>
            <a:r>
              <a:rPr lang="en-US" sz="2200" dirty="0">
                <a:solidFill>
                  <a:srgbClr val="00B0F0"/>
                </a:solidFill>
              </a:rPr>
              <a:t>16 byte Key (4 Words)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2264124"/>
              </p:ext>
            </p:extLst>
          </p:nvPr>
        </p:nvGraphicFramePr>
        <p:xfrm>
          <a:off x="5843492" y="2500301"/>
          <a:ext cx="1712372" cy="2595880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42809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2809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42809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42809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sp>
        <p:nvSpPr>
          <p:cNvPr id="8" name="Content Placeholder 1"/>
          <p:cNvSpPr txBox="1">
            <a:spLocks/>
          </p:cNvSpPr>
          <p:nvPr/>
        </p:nvSpPr>
        <p:spPr>
          <a:xfrm>
            <a:off x="4841202" y="1136604"/>
            <a:ext cx="1944216" cy="1416657"/>
          </a:xfrm>
          <a:prstGeom prst="rect">
            <a:avLst/>
          </a:prstGeom>
        </p:spPr>
        <p:txBody>
          <a:bodyPr vert="horz" lIns="91440" tIns="45720" rIns="91440" bIns="45720" rtlCol="1">
            <a:normAutofit fontScale="85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Comic Sans MS" panose="030F0702030302020204" pitchFamily="66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Comic Sans MS" panose="030F0702030302020204" pitchFamily="66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Comic Sans MS" panose="030F0702030302020204" pitchFamily="66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Comic Sans MS" panose="030F0702030302020204" pitchFamily="66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Comic Sans MS" panose="030F0702030302020204" pitchFamily="66" charset="0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sz="2000" dirty="0"/>
          </a:p>
          <a:p>
            <a:pPr marL="0" indent="0">
              <a:buNone/>
            </a:pPr>
            <a:r>
              <a:rPr lang="en-US" sz="2000" dirty="0"/>
              <a:t>Word0</a:t>
            </a:r>
          </a:p>
          <a:p>
            <a:pPr marL="0" indent="0">
              <a:buNone/>
            </a:pPr>
            <a:r>
              <a:rPr lang="en-US" sz="2000" dirty="0"/>
              <a:t>Word1</a:t>
            </a:r>
          </a:p>
          <a:p>
            <a:pPr marL="0" indent="0">
              <a:buNone/>
            </a:pPr>
            <a:r>
              <a:rPr lang="en-US" sz="2000" dirty="0"/>
              <a:t>Word2</a:t>
            </a:r>
          </a:p>
          <a:p>
            <a:pPr marL="0" indent="0">
              <a:buNone/>
            </a:pPr>
            <a:r>
              <a:rPr lang="en-US" sz="2000" dirty="0"/>
              <a:t>Word3</a:t>
            </a:r>
          </a:p>
        </p:txBody>
      </p:sp>
      <p:sp>
        <p:nvSpPr>
          <p:cNvPr id="9" name="Content Placeholder 1"/>
          <p:cNvSpPr txBox="1">
            <a:spLocks/>
          </p:cNvSpPr>
          <p:nvPr/>
        </p:nvSpPr>
        <p:spPr>
          <a:xfrm>
            <a:off x="4985218" y="3800923"/>
            <a:ext cx="1944216" cy="1416657"/>
          </a:xfrm>
          <a:prstGeom prst="rect">
            <a:avLst/>
          </a:prstGeom>
        </p:spPr>
        <p:txBody>
          <a:bodyPr vert="horz" lIns="91440" tIns="45720" rIns="91440" bIns="45720" rtlCol="1">
            <a:normAutofit fontScale="85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Comic Sans MS" panose="030F0702030302020204" pitchFamily="66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Comic Sans MS" panose="030F0702030302020204" pitchFamily="66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Comic Sans MS" panose="030F0702030302020204" pitchFamily="66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Comic Sans MS" panose="030F0702030302020204" pitchFamily="66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Comic Sans MS" panose="030F0702030302020204" pitchFamily="66" charset="0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sz="2000" dirty="0"/>
          </a:p>
          <a:p>
            <a:pPr marL="0" indent="0">
              <a:buNone/>
            </a:pPr>
            <a:r>
              <a:rPr lang="en-US" sz="2000" dirty="0"/>
              <a:t>……</a:t>
            </a:r>
          </a:p>
          <a:p>
            <a:pPr marL="0" indent="0">
              <a:buNone/>
            </a:pPr>
            <a:r>
              <a:rPr lang="en-US" sz="2000" dirty="0"/>
              <a:t>….</a:t>
            </a:r>
          </a:p>
          <a:p>
            <a:pPr marL="0" indent="0">
              <a:buNone/>
            </a:pPr>
            <a:r>
              <a:rPr lang="en-US" sz="2000" dirty="0"/>
              <a:t>…..</a:t>
            </a:r>
          </a:p>
          <a:p>
            <a:pPr marL="0" indent="0">
              <a:buNone/>
            </a:pPr>
            <a:r>
              <a:rPr lang="en-US" sz="2000" dirty="0"/>
              <a:t>……</a:t>
            </a:r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4841202" y="2045304"/>
            <a:ext cx="3240360" cy="2009021"/>
          </a:xfrm>
          <a:prstGeom prst="rect">
            <a:avLst/>
          </a:prstGeom>
        </p:spPr>
        <p:txBody>
          <a:bodyPr vert="horz" lIns="91440" tIns="45720" rIns="91440" bIns="45720" rtlCol="1">
            <a:normAutofit fontScale="77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Comic Sans MS" panose="030F0702030302020204" pitchFamily="66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Comic Sans MS" panose="030F0702030302020204" pitchFamily="66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Comic Sans MS" panose="030F0702030302020204" pitchFamily="66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Comic Sans MS" panose="030F0702030302020204" pitchFamily="66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Comic Sans MS" panose="030F0702030302020204" pitchFamily="66" charset="0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60000"/>
              </a:lnSpc>
            </a:pPr>
            <a:endParaRPr lang="en-US" sz="2000" dirty="0"/>
          </a:p>
          <a:p>
            <a:pPr marL="0" indent="0">
              <a:lnSpc>
                <a:spcPct val="160000"/>
              </a:lnSpc>
              <a:buNone/>
            </a:pPr>
            <a:r>
              <a:rPr lang="en-US" sz="2000" dirty="0"/>
              <a:t>Word4  =  F(word3,word,0)</a:t>
            </a:r>
          </a:p>
          <a:p>
            <a:pPr marL="0" indent="0">
              <a:lnSpc>
                <a:spcPct val="160000"/>
              </a:lnSpc>
              <a:buNone/>
            </a:pPr>
            <a:r>
              <a:rPr lang="en-US" sz="2000" dirty="0"/>
              <a:t>Word5  =  F(word4,word,1)</a:t>
            </a:r>
          </a:p>
          <a:p>
            <a:pPr marL="0" indent="0">
              <a:lnSpc>
                <a:spcPct val="160000"/>
              </a:lnSpc>
              <a:buNone/>
            </a:pPr>
            <a:r>
              <a:rPr lang="en-US" sz="2000" dirty="0"/>
              <a:t>Word6  =  F(word5,word,2)</a:t>
            </a:r>
          </a:p>
          <a:p>
            <a:pPr marL="0" indent="0">
              <a:lnSpc>
                <a:spcPct val="160000"/>
              </a:lnSpc>
              <a:buNone/>
            </a:pPr>
            <a:r>
              <a:rPr lang="en-US" sz="2000" dirty="0"/>
              <a:t>Word7  =  F(word6,word,3)</a:t>
            </a:r>
          </a:p>
          <a:p>
            <a:pPr marL="0" indent="0">
              <a:lnSpc>
                <a:spcPct val="160000"/>
              </a:lnSpc>
              <a:buNone/>
            </a:pPr>
            <a:endParaRPr lang="en-US" sz="2000" dirty="0"/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5146212"/>
              </p:ext>
            </p:extLst>
          </p:nvPr>
        </p:nvGraphicFramePr>
        <p:xfrm>
          <a:off x="5840122" y="4741336"/>
          <a:ext cx="1712372" cy="1483360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42809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2809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42809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42809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/>
          <a:srcRect l="34965" r="34751"/>
          <a:stretch/>
        </p:blipFill>
        <p:spPr>
          <a:xfrm>
            <a:off x="1168794" y="2658146"/>
            <a:ext cx="2016224" cy="129614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/>
          <a:srcRect l="34965" r="34751"/>
          <a:stretch/>
        </p:blipFill>
        <p:spPr>
          <a:xfrm>
            <a:off x="5793094" y="1312190"/>
            <a:ext cx="1856420" cy="1193413"/>
          </a:xfrm>
          <a:prstGeom prst="rect">
            <a:avLst/>
          </a:prstGeom>
        </p:spPr>
      </p:pic>
      <p:sp>
        <p:nvSpPr>
          <p:cNvPr id="14" name="Flowchart: Manual Operation 13"/>
          <p:cNvSpPr/>
          <p:nvPr/>
        </p:nvSpPr>
        <p:spPr>
          <a:xfrm rot="5400000">
            <a:off x="1698745" y="2982916"/>
            <a:ext cx="4608512" cy="1491951"/>
          </a:xfrm>
          <a:prstGeom prst="flowChartManualOperation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ontent Placeholder 1"/>
          <p:cNvSpPr txBox="1">
            <a:spLocks/>
          </p:cNvSpPr>
          <p:nvPr/>
        </p:nvSpPr>
        <p:spPr>
          <a:xfrm>
            <a:off x="7477388" y="1736099"/>
            <a:ext cx="1208348" cy="1026838"/>
          </a:xfrm>
          <a:prstGeom prst="rect">
            <a:avLst/>
          </a:prstGeom>
        </p:spPr>
        <p:txBody>
          <a:bodyPr vert="horz" lIns="91440" tIns="45720" rIns="91440" bIns="45720" rtlCol="1">
            <a:normAutofit fontScale="77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Comic Sans MS" panose="030F0702030302020204" pitchFamily="66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Comic Sans MS" panose="030F0702030302020204" pitchFamily="66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Comic Sans MS" panose="030F0702030302020204" pitchFamily="66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Comic Sans MS" panose="030F0702030302020204" pitchFamily="66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Comic Sans MS" panose="030F0702030302020204" pitchFamily="66" charset="0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sz="2000" dirty="0">
              <a:solidFill>
                <a:srgbClr val="00B0F0"/>
              </a:solidFill>
            </a:endParaRPr>
          </a:p>
          <a:p>
            <a:pPr marL="0" indent="0" algn="ctr">
              <a:buNone/>
            </a:pPr>
            <a:r>
              <a:rPr lang="en-US" sz="2200" dirty="0">
                <a:solidFill>
                  <a:srgbClr val="00B0F0"/>
                </a:solidFill>
              </a:rPr>
              <a:t>Original</a:t>
            </a:r>
            <a:br>
              <a:rPr lang="en-US" sz="2200" dirty="0">
                <a:solidFill>
                  <a:srgbClr val="00B0F0"/>
                </a:solidFill>
              </a:rPr>
            </a:br>
            <a:r>
              <a:rPr lang="en-US" sz="2200" dirty="0">
                <a:solidFill>
                  <a:srgbClr val="00B0F0"/>
                </a:solidFill>
              </a:rPr>
              <a:t> Key</a:t>
            </a:r>
            <a:br>
              <a:rPr lang="en-US" sz="2200" dirty="0">
                <a:solidFill>
                  <a:srgbClr val="00B0F0"/>
                </a:solidFill>
              </a:rPr>
            </a:br>
            <a:endParaRPr lang="en-US" sz="2200" dirty="0">
              <a:solidFill>
                <a:srgbClr val="00B0F0"/>
              </a:solidFill>
            </a:endParaRPr>
          </a:p>
        </p:txBody>
      </p:sp>
      <p:sp>
        <p:nvSpPr>
          <p:cNvPr id="16" name="Right Arrow 15"/>
          <p:cNvSpPr/>
          <p:nvPr/>
        </p:nvSpPr>
        <p:spPr>
          <a:xfrm>
            <a:off x="8374280" y="2983931"/>
            <a:ext cx="1327324" cy="889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7" name="Rectangle 16"/>
          <p:cNvSpPr/>
          <p:nvPr/>
        </p:nvSpPr>
        <p:spPr>
          <a:xfrm>
            <a:off x="9530270" y="2007204"/>
            <a:ext cx="1223950" cy="82204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Sub-k10</a:t>
            </a:r>
            <a:endParaRPr lang="he-IL" dirty="0">
              <a:solidFill>
                <a:schemeClr val="tx1"/>
              </a:solidFill>
            </a:endParaRPr>
          </a:p>
          <a:p>
            <a:pPr algn="ctr"/>
            <a:endParaRPr lang="he-IL" dirty="0"/>
          </a:p>
        </p:txBody>
      </p:sp>
      <p:sp>
        <p:nvSpPr>
          <p:cNvPr id="18" name="Rectangle 17"/>
          <p:cNvSpPr/>
          <p:nvPr/>
        </p:nvSpPr>
        <p:spPr>
          <a:xfrm>
            <a:off x="9994322" y="2500301"/>
            <a:ext cx="1191946" cy="88095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Sub-k9</a:t>
            </a:r>
            <a:endParaRPr lang="he-IL" dirty="0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0475686" y="3694145"/>
            <a:ext cx="1275732" cy="87799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t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Sub-k2</a:t>
            </a:r>
            <a:endParaRPr lang="he-IL" dirty="0">
              <a:solidFill>
                <a:schemeClr val="tx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10894786" y="4171028"/>
            <a:ext cx="1182178" cy="86313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0"/>
            <a:r>
              <a:rPr lang="en-US" dirty="0" smtClean="0">
                <a:solidFill>
                  <a:schemeClr val="tx1"/>
                </a:solidFill>
              </a:rPr>
              <a:t>Sub-k0</a:t>
            </a:r>
            <a:endParaRPr lang="he-IL" dirty="0">
              <a:solidFill>
                <a:schemeClr val="tx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116100" y="3074488"/>
            <a:ext cx="1071246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4000" dirty="0" smtClean="0"/>
              <a:t>…</a:t>
            </a:r>
            <a:endParaRPr lang="he-IL" dirty="0"/>
          </a:p>
        </p:txBody>
      </p:sp>
      <p:sp>
        <p:nvSpPr>
          <p:cNvPr id="22" name="Content Placeholder 1"/>
          <p:cNvSpPr txBox="1">
            <a:spLocks/>
          </p:cNvSpPr>
          <p:nvPr/>
        </p:nvSpPr>
        <p:spPr>
          <a:xfrm>
            <a:off x="7649514" y="1489907"/>
            <a:ext cx="5113784" cy="492385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Comic Sans MS" panose="030F0702030302020204" pitchFamily="66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Comic Sans MS" panose="030F0702030302020204" pitchFamily="66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Comic Sans MS" panose="030F0702030302020204" pitchFamily="66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Comic Sans MS" panose="030F0702030302020204" pitchFamily="66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Comic Sans MS" panose="030F0702030302020204" pitchFamily="66" charset="0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algn="ctr">
              <a:buNone/>
            </a:pPr>
            <a:r>
              <a:rPr lang="en-US" sz="2000" dirty="0" smtClean="0">
                <a:solidFill>
                  <a:srgbClr val="00B0F0"/>
                </a:solidFill>
              </a:rPr>
              <a:t>11 sub – keys (16 bytes)</a:t>
            </a:r>
            <a:endParaRPr lang="en-US" sz="2000" dirty="0">
              <a:solidFill>
                <a:srgbClr val="00B0F0"/>
              </a:solidFill>
            </a:endParaRPr>
          </a:p>
        </p:txBody>
      </p:sp>
      <p:sp>
        <p:nvSpPr>
          <p:cNvPr id="23" name="Content Placeholder 1"/>
          <p:cNvSpPr txBox="1">
            <a:spLocks/>
          </p:cNvSpPr>
          <p:nvPr/>
        </p:nvSpPr>
        <p:spPr>
          <a:xfrm>
            <a:off x="4748977" y="4965253"/>
            <a:ext cx="1944216" cy="1416657"/>
          </a:xfrm>
          <a:prstGeom prst="rect">
            <a:avLst/>
          </a:prstGeom>
        </p:spPr>
        <p:txBody>
          <a:bodyPr vert="horz" lIns="91440" tIns="45720" rIns="91440" bIns="45720" rtlCol="1">
            <a:normAutofit fontScale="85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Comic Sans MS" panose="030F0702030302020204" pitchFamily="66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Comic Sans MS" panose="030F0702030302020204" pitchFamily="66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Comic Sans MS" panose="030F0702030302020204" pitchFamily="66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Comic Sans MS" panose="030F0702030302020204" pitchFamily="66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Comic Sans MS" panose="030F0702030302020204" pitchFamily="66" charset="0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sz="2000" dirty="0"/>
          </a:p>
          <a:p>
            <a:pPr marL="0" indent="0">
              <a:buNone/>
            </a:pPr>
            <a:r>
              <a:rPr lang="en-US" sz="2000" dirty="0"/>
              <a:t>Word</a:t>
            </a:r>
            <a:r>
              <a:rPr lang="he-IL" sz="2000" dirty="0"/>
              <a:t>40</a:t>
            </a:r>
            <a:endParaRPr lang="en-US" sz="2000" dirty="0"/>
          </a:p>
          <a:p>
            <a:pPr marL="0" indent="0">
              <a:buNone/>
            </a:pPr>
            <a:r>
              <a:rPr lang="en-US" sz="2000" dirty="0"/>
              <a:t>Word</a:t>
            </a:r>
            <a:r>
              <a:rPr lang="he-IL" sz="2000" dirty="0"/>
              <a:t>41</a:t>
            </a:r>
            <a:endParaRPr lang="en-US" sz="2000" dirty="0"/>
          </a:p>
          <a:p>
            <a:pPr marL="0" indent="0">
              <a:buNone/>
            </a:pPr>
            <a:r>
              <a:rPr lang="en-US" sz="2000" dirty="0"/>
              <a:t>Word</a:t>
            </a:r>
            <a:r>
              <a:rPr lang="he-IL" sz="2000" dirty="0"/>
              <a:t>42</a:t>
            </a:r>
            <a:endParaRPr lang="en-US" sz="2000" dirty="0"/>
          </a:p>
          <a:p>
            <a:pPr marL="0" indent="0">
              <a:buNone/>
            </a:pPr>
            <a:r>
              <a:rPr lang="en-US" sz="2000" dirty="0"/>
              <a:t>Word</a:t>
            </a:r>
            <a:r>
              <a:rPr lang="he-IL" sz="2000" dirty="0"/>
              <a:t>43</a:t>
            </a:r>
            <a:endParaRPr lang="en-US" sz="2000" dirty="0"/>
          </a:p>
        </p:txBody>
      </p:sp>
      <p:sp>
        <p:nvSpPr>
          <p:cNvPr id="25" name="Title 1"/>
          <p:cNvSpPr txBox="1">
            <a:spLocks/>
          </p:cNvSpPr>
          <p:nvPr/>
        </p:nvSpPr>
        <p:spPr>
          <a:xfrm>
            <a:off x="1030136" y="113021"/>
            <a:ext cx="10862491" cy="145075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AES - Key-Expansion and Creation of Round-Key</a:t>
            </a:r>
          </a:p>
        </p:txBody>
      </p:sp>
    </p:spTree>
    <p:extLst>
      <p:ext uri="{BB962C8B-B14F-4D97-AF65-F5344CB8AC3E}">
        <p14:creationId xmlns:p14="http://schemas.microsoft.com/office/powerpoint/2010/main" val="1725776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AES – Animation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/>
            <a:endParaRPr lang="en-US" sz="2800" dirty="0" smtClean="0">
              <a:hlinkClick r:id="rId2"/>
            </a:endParaRPr>
          </a:p>
          <a:p>
            <a:pPr algn="ctr"/>
            <a:r>
              <a:rPr lang="en-US" sz="2800" dirty="0" smtClean="0">
                <a:hlinkClick r:id="rId2"/>
              </a:rPr>
              <a:t>https</a:t>
            </a:r>
            <a:r>
              <a:rPr lang="en-US" sz="2800" dirty="0">
                <a:hlinkClick r:id="rId2"/>
              </a:rPr>
              <a:t>://</a:t>
            </a:r>
            <a:r>
              <a:rPr lang="en-US" sz="2800" dirty="0" smtClean="0">
                <a:hlinkClick r:id="rId2"/>
              </a:rPr>
              <a:t>www.youtube.com/watch?v=mlzxpkdXP58</a:t>
            </a:r>
            <a:endParaRPr lang="en-US" sz="2800" dirty="0" smtClean="0"/>
          </a:p>
          <a:p>
            <a:pPr algn="ctr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683287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Why Shift-Rows &amp; Mix-Columns Are Important?</a:t>
            </a:r>
            <a:endParaRPr lang="en-US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pPr>
                  <a:buFont typeface="Wingdings" panose="05000000000000000000" pitchFamily="2" charset="2"/>
                  <a:buChar char="q"/>
                </a:pPr>
                <a:r>
                  <a:rPr lang="en-US" sz="3200" dirty="0" smtClean="0">
                    <a:ea typeface="ＭＳ Ｐゴシック" pitchFamily="-110" charset="-128"/>
                    <a:cs typeface="ＭＳ Ｐゴシック" pitchFamily="-110" charset="-128"/>
                  </a:rPr>
                  <a:t> The </a:t>
                </a:r>
                <a:r>
                  <a:rPr lang="en-US" sz="3200" b="1" dirty="0">
                    <a:ea typeface="ＭＳ Ｐゴシック" pitchFamily="-110" charset="-128"/>
                    <a:cs typeface="ＭＳ Ｐゴシック" pitchFamily="-110" charset="-128"/>
                  </a:rPr>
                  <a:t>mix column </a:t>
                </a:r>
                <a:r>
                  <a:rPr lang="en-US" sz="3200" dirty="0">
                    <a:ea typeface="ＭＳ Ｐゴシック" pitchFamily="-110" charset="-128"/>
                    <a:cs typeface="ＭＳ Ｐゴシック" pitchFamily="-110" charset="-128"/>
                  </a:rPr>
                  <a:t>transformation combined with the </a:t>
                </a:r>
                <a:r>
                  <a:rPr lang="en-US" sz="3200" b="1" dirty="0">
                    <a:ea typeface="ＭＳ Ｐゴシック" pitchFamily="-110" charset="-128"/>
                    <a:cs typeface="ＭＳ Ｐゴシック" pitchFamily="-110" charset="-128"/>
                  </a:rPr>
                  <a:t>shift row </a:t>
                </a:r>
                <a:r>
                  <a:rPr lang="en-US" sz="3200" dirty="0">
                    <a:ea typeface="ＭＳ Ｐゴシック" pitchFamily="-110" charset="-128"/>
                    <a:cs typeface="ＭＳ Ｐゴシック" pitchFamily="-110" charset="-128"/>
                  </a:rPr>
                  <a:t>transformation ensures that after a </a:t>
                </a:r>
                <a:r>
                  <a:rPr lang="en-US" sz="3200" b="1" dirty="0">
                    <a:ea typeface="ＭＳ Ｐゴシック" pitchFamily="-110" charset="-128"/>
                    <a:cs typeface="ＭＳ Ｐゴシック" pitchFamily="-110" charset="-128"/>
                  </a:rPr>
                  <a:t>few rounds</a:t>
                </a:r>
                <a:r>
                  <a:rPr lang="en-US" sz="3200" dirty="0">
                    <a:ea typeface="ＭＳ Ｐゴシック" pitchFamily="-110" charset="-128"/>
                    <a:cs typeface="ＭＳ Ｐゴシック" pitchFamily="-110" charset="-128"/>
                  </a:rPr>
                  <a:t>, all output bits depend on all input bits</a:t>
                </a:r>
                <a:endParaRPr lang="en-US" sz="3200" dirty="0"/>
              </a:p>
              <a:p>
                <a:pPr>
                  <a:buFont typeface="Wingdings" panose="05000000000000000000" pitchFamily="2" charset="2"/>
                  <a:buChar char="q"/>
                </a:pPr>
                <a:r>
                  <a:rPr lang="en-US" sz="3200" dirty="0" smtClean="0"/>
                  <a:t> Do </a:t>
                </a:r>
                <a:r>
                  <a:rPr lang="en-US" sz="3200" dirty="0"/>
                  <a:t>these actions help against brute-force attack?</a:t>
                </a:r>
              </a:p>
              <a:p>
                <a:pPr lvl="1"/>
                <a:r>
                  <a:rPr lang="en-US" sz="2800" dirty="0"/>
                  <a:t>No!</a:t>
                </a:r>
              </a:p>
              <a:p>
                <a:pPr lvl="1"/>
                <a:r>
                  <a:rPr lang="en-US" sz="2800" dirty="0"/>
                  <a:t>However, Brute-force on </a:t>
                </a:r>
                <a:r>
                  <a:rPr lang="en-US" sz="2800" dirty="0" smtClean="0"/>
                  <a:t>the </a:t>
                </a:r>
                <a:r>
                  <a:rPr lang="en-US" sz="2800" dirty="0"/>
                  <a:t>key is impossible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128</m:t>
                        </m:r>
                      </m:sup>
                    </m:sSup>
                  </m:oMath>
                </a14:m>
                <a:r>
                  <a:rPr lang="en-US" sz="2800" dirty="0"/>
                  <a:t> possibilities)</a:t>
                </a:r>
              </a:p>
              <a:p>
                <a:pPr>
                  <a:buFont typeface="Wingdings" panose="05000000000000000000" pitchFamily="2" charset="2"/>
                  <a:buChar char="q"/>
                </a:pPr>
                <a:r>
                  <a:rPr lang="en-US" sz="3200" dirty="0" smtClean="0"/>
                  <a:t> So </a:t>
                </a:r>
                <a:r>
                  <a:rPr lang="en-US" sz="3200" dirty="0"/>
                  <a:t>what are they good for?</a:t>
                </a:r>
              </a:p>
              <a:p>
                <a:pPr lvl="1"/>
                <a:r>
                  <a:rPr lang="en-US" sz="2800" b="1" dirty="0"/>
                  <a:t>Improve encryption (cypher </a:t>
                </a:r>
                <a14:m>
                  <m:oMath xmlns:m="http://schemas.openxmlformats.org/officeDocument/2006/math">
                    <m:r>
                      <a:rPr lang="en-US" sz="28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sz="2800" b="1" dirty="0"/>
                  <a:t> plain text)</a:t>
                </a:r>
              </a:p>
              <a:p>
                <a:pPr lvl="1"/>
                <a:r>
                  <a:rPr lang="en-US" sz="2800" dirty="0"/>
                  <a:t>Harder to perform known plain/cypher text attacks</a:t>
                </a:r>
              </a:p>
              <a:p>
                <a:pPr lvl="1"/>
                <a:r>
                  <a:rPr lang="en-US" sz="2800" dirty="0"/>
                  <a:t>Guessing part of the key will not be helpful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121" t="-4848" r="-8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23900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Why Shift-Rows &amp; </a:t>
            </a:r>
            <a:r>
              <a:rPr lang="en-US" sz="4000" dirty="0" smtClean="0"/>
              <a:t>Mix-Columns </a:t>
            </a:r>
            <a:r>
              <a:rPr lang="en-US" sz="4000" dirty="0"/>
              <a:t>Are Important?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2628" indent="-342900">
              <a:buFont typeface="Wingdings" panose="05000000000000000000" pitchFamily="2" charset="2"/>
              <a:buChar char="q"/>
            </a:pPr>
            <a:r>
              <a:rPr lang="en-US" sz="2400" dirty="0"/>
              <a:t>Consider K1 and K2:</a:t>
            </a:r>
          </a:p>
          <a:p>
            <a:pPr marL="109728" indent="0">
              <a:buNone/>
            </a:pPr>
            <a:r>
              <a:rPr lang="en-US" sz="2400" dirty="0" smtClean="0"/>
              <a:t/>
            </a:r>
            <a:br>
              <a:rPr lang="en-US" sz="2400" dirty="0" smtClean="0"/>
            </a:br>
            <a:endParaRPr lang="en-US" sz="2400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 smtClean="0"/>
              <a:t> Lets </a:t>
            </a:r>
            <a:r>
              <a:rPr lang="en-US" sz="2400" dirty="0"/>
              <a:t>encrypt an image using AES with K1 and K2</a:t>
            </a:r>
          </a:p>
          <a:p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8459" y="2206765"/>
            <a:ext cx="7547882" cy="81915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331556" y="2206765"/>
            <a:ext cx="177800" cy="8191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2233" y="3705129"/>
            <a:ext cx="1783798" cy="1803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02701" y="2616883"/>
            <a:ext cx="1783798" cy="181683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82881" y="4461295"/>
            <a:ext cx="1823438" cy="1816831"/>
          </a:xfrm>
          <a:prstGeom prst="rect">
            <a:avLst/>
          </a:prstGeom>
        </p:spPr>
      </p:pic>
      <p:cxnSp>
        <p:nvCxnSpPr>
          <p:cNvPr id="10" name="Straight Arrow Connector 9"/>
          <p:cNvCxnSpPr>
            <a:stCxn id="7" idx="3"/>
            <a:endCxn id="8" idx="1"/>
          </p:cNvCxnSpPr>
          <p:nvPr/>
        </p:nvCxnSpPr>
        <p:spPr>
          <a:xfrm flipV="1">
            <a:off x="7446031" y="3525299"/>
            <a:ext cx="2556670" cy="10815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7" idx="3"/>
            <a:endCxn id="9" idx="1"/>
          </p:cNvCxnSpPr>
          <p:nvPr/>
        </p:nvCxnSpPr>
        <p:spPr>
          <a:xfrm>
            <a:off x="7446031" y="4606829"/>
            <a:ext cx="2536850" cy="7628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731271" y="3705129"/>
            <a:ext cx="619692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 smtClean="0"/>
              <a:t>K1</a:t>
            </a:r>
            <a:endParaRPr lang="he-IL" dirty="0"/>
          </a:p>
        </p:txBody>
      </p:sp>
      <p:sp>
        <p:nvSpPr>
          <p:cNvPr id="13" name="TextBox 12"/>
          <p:cNvSpPr txBox="1"/>
          <p:nvPr/>
        </p:nvSpPr>
        <p:spPr>
          <a:xfrm>
            <a:off x="7696433" y="4757870"/>
            <a:ext cx="619692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 smtClean="0"/>
              <a:t>K2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527295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Why Shift-Rows &amp; </a:t>
            </a:r>
            <a:r>
              <a:rPr lang="en-US" sz="4000" dirty="0" smtClean="0"/>
              <a:t>Mix-Columns </a:t>
            </a:r>
            <a:r>
              <a:rPr lang="en-US" sz="4000" dirty="0"/>
              <a:t>Are Important?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 rtl="0"/>
            <a:r>
              <a:rPr lang="en-US" sz="2800" dirty="0" smtClean="0"/>
              <a:t>What would happened if we decrypted with the opposed key? </a:t>
            </a:r>
          </a:p>
          <a:p>
            <a:pPr algn="l" rtl="0"/>
            <a:endParaRPr lang="en-US" sz="2800" dirty="0"/>
          </a:p>
          <a:p>
            <a:pPr algn="l" rtl="0"/>
            <a:endParaRPr lang="en-US" sz="2800" dirty="0" smtClean="0"/>
          </a:p>
          <a:p>
            <a:pPr algn="l" rtl="0"/>
            <a:endParaRPr lang="en-US" sz="2800" dirty="0"/>
          </a:p>
          <a:p>
            <a:pPr algn="l" rtl="0"/>
            <a:endParaRPr lang="en-US" sz="2800" dirty="0" smtClean="0"/>
          </a:p>
          <a:p>
            <a:pPr algn="l" rtl="0"/>
            <a:endParaRPr lang="en-US" sz="2800" dirty="0"/>
          </a:p>
          <a:p>
            <a:pPr algn="l" rtl="0"/>
            <a:endParaRPr lang="en-US" sz="2800" dirty="0" smtClean="0"/>
          </a:p>
          <a:p>
            <a:pPr algn="l" rtl="0"/>
            <a:endParaRPr lang="en-US" sz="2800" dirty="0"/>
          </a:p>
          <a:p>
            <a:pPr algn="l" rtl="0"/>
            <a:endParaRPr lang="en-US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algn="l" rtl="0"/>
            <a:endParaRPr lang="en-US" dirty="0">
              <a:ea typeface="ＭＳ Ｐゴシック" pitchFamily="-110" charset="-128"/>
              <a:cs typeface="ＭＳ Ｐゴシック" pitchFamily="-110" charset="-128"/>
            </a:endParaRPr>
          </a:p>
          <a:p>
            <a:pPr algn="l" rtl="0"/>
            <a:endParaRPr lang="en-US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algn="l" rtl="0"/>
            <a:endParaRPr lang="en-US" dirty="0">
              <a:ea typeface="ＭＳ Ｐゴシック" pitchFamily="-110" charset="-128"/>
              <a:cs typeface="ＭＳ Ｐゴシック" pitchFamily="-110" charset="-128"/>
            </a:endParaRPr>
          </a:p>
          <a:p>
            <a:pPr marL="109728" lvl="1" indent="0" algn="l" rtl="0">
              <a:spcBef>
                <a:spcPts val="400"/>
              </a:spcBef>
              <a:buSzPct val="68000"/>
              <a:buNone/>
            </a:pPr>
            <a:endParaRPr lang="en-US" dirty="0"/>
          </a:p>
          <a:p>
            <a:pPr algn="l" rtl="0"/>
            <a:endParaRPr lang="en-US" sz="2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3538" y="2264507"/>
            <a:ext cx="1327135" cy="135171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2906" y="2264506"/>
            <a:ext cx="1356627" cy="135171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362656" y="2287425"/>
            <a:ext cx="540882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 smtClean="0"/>
              <a:t>K1</a:t>
            </a:r>
            <a:endParaRPr lang="he-IL" dirty="0"/>
          </a:p>
        </p:txBody>
      </p:sp>
      <p:sp>
        <p:nvSpPr>
          <p:cNvPr id="8" name="TextBox 7"/>
          <p:cNvSpPr txBox="1"/>
          <p:nvPr/>
        </p:nvSpPr>
        <p:spPr>
          <a:xfrm>
            <a:off x="7190644" y="2264506"/>
            <a:ext cx="540882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 smtClean="0"/>
              <a:t>K2</a:t>
            </a:r>
            <a:endParaRPr lang="he-IL" dirty="0"/>
          </a:p>
        </p:txBody>
      </p:sp>
      <p:sp>
        <p:nvSpPr>
          <p:cNvPr id="9" name="Down Arrow 8"/>
          <p:cNvSpPr/>
          <p:nvPr/>
        </p:nvSpPr>
        <p:spPr>
          <a:xfrm>
            <a:off x="3444420" y="3680546"/>
            <a:ext cx="155189" cy="5866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0" name="Down Arrow 9"/>
          <p:cNvSpPr/>
          <p:nvPr/>
        </p:nvSpPr>
        <p:spPr>
          <a:xfrm>
            <a:off x="8476343" y="3680545"/>
            <a:ext cx="159999" cy="55758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6678" y="4277530"/>
            <a:ext cx="1330672" cy="1325797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903538" y="3914015"/>
            <a:ext cx="540882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 smtClean="0"/>
              <a:t>K2</a:t>
            </a:r>
            <a:endParaRPr lang="he-IL" dirty="0"/>
          </a:p>
        </p:txBody>
      </p:sp>
      <p:sp>
        <p:nvSpPr>
          <p:cNvPr id="13" name="TextBox 12"/>
          <p:cNvSpPr txBox="1"/>
          <p:nvPr/>
        </p:nvSpPr>
        <p:spPr>
          <a:xfrm>
            <a:off x="7792906" y="3909913"/>
            <a:ext cx="540882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 smtClean="0"/>
              <a:t>K1</a:t>
            </a:r>
            <a:endParaRPr lang="he-IL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63480" y="4284170"/>
            <a:ext cx="1341414" cy="133151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88719" y="5652892"/>
            <a:ext cx="6172200" cy="669851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9063719" y="5665592"/>
            <a:ext cx="136524" cy="66985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8" name="Rectangle 17"/>
          <p:cNvSpPr/>
          <p:nvPr/>
        </p:nvSpPr>
        <p:spPr>
          <a:xfrm>
            <a:off x="4847771" y="2656757"/>
            <a:ext cx="2342873" cy="2234557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The Keys have just 1 different bit!!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774277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2" grpId="0"/>
      <p:bldP spid="13" grpId="0"/>
      <p:bldP spid="18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Why Shift-Rows &amp; </a:t>
            </a:r>
            <a:r>
              <a:rPr lang="en-US" sz="4000" dirty="0" smtClean="0"/>
              <a:t>Mix-Columns </a:t>
            </a:r>
            <a:r>
              <a:rPr lang="en-US" sz="4000" dirty="0"/>
              <a:t>Are Important?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3119120" cy="4023360"/>
          </a:xfrm>
        </p:spPr>
        <p:txBody>
          <a:bodyPr/>
          <a:lstStyle/>
          <a:p>
            <a:r>
              <a:rPr lang="en-US" sz="2800" dirty="0"/>
              <a:t>What would happened if we didn’t </a:t>
            </a:r>
            <a:r>
              <a:rPr lang="en-US" sz="2800" b="1" dirty="0"/>
              <a:t>mixed columns?</a:t>
            </a:r>
          </a:p>
          <a:p>
            <a:pPr marL="0" indent="0">
              <a:buNone/>
            </a:pPr>
            <a:endParaRPr lang="en-US" b="1" dirty="0"/>
          </a:p>
        </p:txBody>
      </p:sp>
      <p:sp>
        <p:nvSpPr>
          <p:cNvPr id="5" name="TextBox 4"/>
          <p:cNvSpPr txBox="1"/>
          <p:nvPr/>
        </p:nvSpPr>
        <p:spPr>
          <a:xfrm>
            <a:off x="10540760" y="1737360"/>
            <a:ext cx="619692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 smtClean="0"/>
              <a:t>K2</a:t>
            </a:r>
            <a:endParaRPr lang="he-IL" dirty="0"/>
          </a:p>
        </p:txBody>
      </p:sp>
      <p:sp>
        <p:nvSpPr>
          <p:cNvPr id="6" name="Down Arrow 5"/>
          <p:cNvSpPr/>
          <p:nvPr/>
        </p:nvSpPr>
        <p:spPr>
          <a:xfrm>
            <a:off x="5766543" y="4012253"/>
            <a:ext cx="177800" cy="3556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7" name="Down Arrow 6"/>
          <p:cNvSpPr/>
          <p:nvPr/>
        </p:nvSpPr>
        <p:spPr>
          <a:xfrm>
            <a:off x="10672806" y="4012253"/>
            <a:ext cx="177800" cy="3556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8" name="TextBox 7"/>
          <p:cNvSpPr txBox="1"/>
          <p:nvPr/>
        </p:nvSpPr>
        <p:spPr>
          <a:xfrm>
            <a:off x="5095191" y="3998521"/>
            <a:ext cx="619692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 smtClean="0"/>
              <a:t>K2</a:t>
            </a:r>
            <a:endParaRPr lang="he-IL" dirty="0"/>
          </a:p>
        </p:txBody>
      </p:sp>
      <p:sp>
        <p:nvSpPr>
          <p:cNvPr id="9" name="TextBox 8"/>
          <p:cNvSpPr txBox="1"/>
          <p:nvPr/>
        </p:nvSpPr>
        <p:spPr>
          <a:xfrm>
            <a:off x="9984559" y="3994419"/>
            <a:ext cx="619692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 smtClean="0"/>
              <a:t>K1</a:t>
            </a:r>
            <a:endParaRPr lang="he-IL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1009" y="2127097"/>
            <a:ext cx="1706668" cy="171926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75102" y="2177897"/>
            <a:ext cx="1725608" cy="171926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4598" y="4436512"/>
            <a:ext cx="1713079" cy="171926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75102" y="4436512"/>
            <a:ext cx="1706668" cy="170061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631291" y="1757765"/>
            <a:ext cx="619692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 smtClean="0"/>
              <a:t>K1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472306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7" grpId="0" animBg="1"/>
      <p:bldP spid="8" grpId="0"/>
      <p:bldP spid="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Why Shift-Rows &amp; </a:t>
            </a:r>
            <a:r>
              <a:rPr lang="en-US" sz="4000" dirty="0" smtClean="0"/>
              <a:t>Mix-Columns </a:t>
            </a:r>
            <a:r>
              <a:rPr lang="en-US" sz="4000" dirty="0"/>
              <a:t>Are Important?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2831253" cy="4023360"/>
          </a:xfrm>
        </p:spPr>
        <p:txBody>
          <a:bodyPr>
            <a:normAutofit/>
          </a:bodyPr>
          <a:lstStyle/>
          <a:p>
            <a:r>
              <a:rPr lang="en-US" sz="3000" dirty="0"/>
              <a:t>What would happened if we didn’t </a:t>
            </a:r>
            <a:r>
              <a:rPr lang="en-US" sz="3000" b="1" dirty="0"/>
              <a:t>shift row</a:t>
            </a:r>
            <a:r>
              <a:rPr lang="en-US" sz="3000" dirty="0"/>
              <a:t>s?</a:t>
            </a:r>
          </a:p>
          <a:p>
            <a:pPr marL="0" indent="0">
              <a:buNone/>
            </a:pPr>
            <a:endParaRPr lang="en-US" sz="3000" dirty="0"/>
          </a:p>
        </p:txBody>
      </p:sp>
      <p:sp>
        <p:nvSpPr>
          <p:cNvPr id="15" name="TextBox 14"/>
          <p:cNvSpPr txBox="1"/>
          <p:nvPr/>
        </p:nvSpPr>
        <p:spPr>
          <a:xfrm>
            <a:off x="4606132" y="2065576"/>
            <a:ext cx="619692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 smtClean="0"/>
              <a:t>K1</a:t>
            </a:r>
            <a:endParaRPr lang="he-IL" dirty="0"/>
          </a:p>
        </p:txBody>
      </p:sp>
      <p:sp>
        <p:nvSpPr>
          <p:cNvPr id="16" name="TextBox 15"/>
          <p:cNvSpPr txBox="1"/>
          <p:nvPr/>
        </p:nvSpPr>
        <p:spPr>
          <a:xfrm>
            <a:off x="9512930" y="2052417"/>
            <a:ext cx="619692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 smtClean="0"/>
              <a:t>K2</a:t>
            </a:r>
            <a:endParaRPr lang="he-IL" dirty="0"/>
          </a:p>
        </p:txBody>
      </p:sp>
      <p:sp>
        <p:nvSpPr>
          <p:cNvPr id="17" name="Down Arrow 16"/>
          <p:cNvSpPr/>
          <p:nvPr/>
        </p:nvSpPr>
        <p:spPr>
          <a:xfrm>
            <a:off x="5897176" y="3715658"/>
            <a:ext cx="177800" cy="3556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8" name="Down Arrow 17"/>
          <p:cNvSpPr/>
          <p:nvPr/>
        </p:nvSpPr>
        <p:spPr>
          <a:xfrm>
            <a:off x="10803439" y="3715658"/>
            <a:ext cx="177800" cy="3556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9" name="TextBox 18"/>
          <p:cNvSpPr txBox="1"/>
          <p:nvPr/>
        </p:nvSpPr>
        <p:spPr>
          <a:xfrm>
            <a:off x="5225824" y="3701926"/>
            <a:ext cx="619692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 smtClean="0"/>
              <a:t>K2</a:t>
            </a:r>
            <a:endParaRPr lang="he-IL" dirty="0"/>
          </a:p>
        </p:txBody>
      </p:sp>
      <p:sp>
        <p:nvSpPr>
          <p:cNvPr id="20" name="TextBox 19"/>
          <p:cNvSpPr txBox="1"/>
          <p:nvPr/>
        </p:nvSpPr>
        <p:spPr>
          <a:xfrm>
            <a:off x="10115192" y="3697824"/>
            <a:ext cx="619692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 smtClean="0"/>
              <a:t>K1</a:t>
            </a:r>
            <a:endParaRPr lang="he-IL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4728" y="2052417"/>
            <a:ext cx="1575653" cy="1575653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43301" y="2052417"/>
            <a:ext cx="1568981" cy="1546486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4728" y="4112487"/>
            <a:ext cx="1575652" cy="1590767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31554" y="4106405"/>
            <a:ext cx="1580728" cy="1590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119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 animBg="1"/>
      <p:bldP spid="18" grpId="0" animBg="1"/>
      <p:bldP spid="19" grpId="0"/>
      <p:bldP spid="2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Goals of Cryptography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79" y="1845734"/>
            <a:ext cx="10868297" cy="4023360"/>
          </a:xfrm>
        </p:spPr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 smtClean="0"/>
              <a:t> </a:t>
            </a:r>
            <a:r>
              <a:rPr lang="en-US" sz="2400" dirty="0" smtClean="0"/>
              <a:t>Confidentiality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smtClean="0"/>
              <a:t>Make sure that information cannot be accessed by unauthorized individuals, entities or process</a:t>
            </a:r>
            <a:endParaRPr lang="en-US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/>
              <a:t>Key exchange – Agree on secret key for encryption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u="sng" dirty="0"/>
              <a:t>Encryption</a:t>
            </a:r>
            <a:r>
              <a:rPr lang="en-US" sz="2000" dirty="0"/>
              <a:t> – make the data readable only to trusted entities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 smtClean="0"/>
              <a:t> Integrity</a:t>
            </a:r>
            <a:r>
              <a:rPr lang="en-US" sz="2200" dirty="0" smtClean="0"/>
              <a:t> </a:t>
            </a:r>
            <a:endParaRPr lang="en-US" sz="220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/>
              <a:t> </a:t>
            </a:r>
            <a:r>
              <a:rPr lang="en-US" sz="2000" dirty="0" smtClean="0"/>
              <a:t>Validate </a:t>
            </a:r>
            <a:r>
              <a:rPr lang="en-US" sz="2000" dirty="0"/>
              <a:t>that the message was not changed or replaced (Signature, Message Authentication Code</a:t>
            </a:r>
            <a:r>
              <a:rPr lang="en-US" sz="2000" dirty="0" smtClean="0"/>
              <a:t>)</a:t>
            </a:r>
            <a:endParaRPr lang="en-US" dirty="0" smtClean="0"/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 smtClean="0"/>
              <a:t>Authentication</a:t>
            </a:r>
            <a:endParaRPr lang="en-US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/>
              <a:t>Source Authentication – validate the identity of the other side (signature, certificate</a:t>
            </a:r>
            <a:r>
              <a:rPr lang="en-US" sz="2000" dirty="0" smtClean="0"/>
              <a:t>)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sz="1600" dirty="0" smtClean="0"/>
              <a:t>Something you know: password, PIN code, your elementary school name </a:t>
            </a:r>
            <a:r>
              <a:rPr lang="en-US" sz="1600" dirty="0" err="1" smtClean="0"/>
              <a:t>etc</a:t>
            </a:r>
            <a:r>
              <a:rPr lang="en-US" sz="1600" dirty="0" smtClean="0"/>
              <a:t>,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sz="1600" dirty="0" smtClean="0"/>
              <a:t>Something you have : driver license, token, card etc. 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sz="1600" dirty="0" smtClean="0"/>
              <a:t>Something you are : Biometrics, fingerprints, retina (eye) etc.</a:t>
            </a:r>
            <a:endParaRPr lang="en-US" sz="1600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3934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Why Shift-Rows &amp; </a:t>
            </a:r>
            <a:r>
              <a:rPr lang="en-US" sz="4000" dirty="0" smtClean="0"/>
              <a:t>Mix-Columns </a:t>
            </a:r>
            <a:r>
              <a:rPr lang="en-US" sz="4000" dirty="0"/>
              <a:t>Are Important?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 smtClean="0"/>
              <a:t> Its quite noticeable that Mix Columns and Shift-Rows are important for the encryption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</a:t>
            </a:r>
            <a:r>
              <a:rPr lang="en-US" dirty="0" smtClean="0"/>
              <a:t>Applying this steps will generate totally different results even when the key is almost the same (1 bit is different)</a:t>
            </a:r>
          </a:p>
          <a:p>
            <a:pPr>
              <a:buFont typeface="Wingdings" panose="05000000000000000000" pitchFamily="2" charset="2"/>
              <a:buChar char="q"/>
            </a:pP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>
          <a:xfrm>
            <a:off x="7254240" y="1860510"/>
            <a:ext cx="4937760" cy="736282"/>
          </a:xfrm>
        </p:spPr>
        <p:txBody>
          <a:bodyPr/>
          <a:lstStyle/>
          <a:p>
            <a:r>
              <a:rPr lang="en-US" dirty="0" smtClean="0"/>
              <a:t>No Shift-rows and no mix-columns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431890" y="2396032"/>
            <a:ext cx="579913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 smtClean="0"/>
              <a:t>K1</a:t>
            </a:r>
            <a:endParaRPr lang="he-IL" dirty="0"/>
          </a:p>
        </p:txBody>
      </p:sp>
      <p:sp>
        <p:nvSpPr>
          <p:cNvPr id="9" name="TextBox 8"/>
          <p:cNvSpPr txBox="1"/>
          <p:nvPr/>
        </p:nvSpPr>
        <p:spPr>
          <a:xfrm>
            <a:off x="10913030" y="2421602"/>
            <a:ext cx="579913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 smtClean="0"/>
              <a:t>K2</a:t>
            </a:r>
            <a:endParaRPr lang="he-IL" dirty="0"/>
          </a:p>
        </p:txBody>
      </p:sp>
      <p:sp>
        <p:nvSpPr>
          <p:cNvPr id="10" name="Down Arrow 9"/>
          <p:cNvSpPr/>
          <p:nvPr/>
        </p:nvSpPr>
        <p:spPr>
          <a:xfrm>
            <a:off x="8549925" y="4010794"/>
            <a:ext cx="245733" cy="58880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1" name="Down Arrow 10"/>
          <p:cNvSpPr/>
          <p:nvPr/>
        </p:nvSpPr>
        <p:spPr>
          <a:xfrm>
            <a:off x="11025911" y="4088070"/>
            <a:ext cx="268515" cy="53703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2" name="TextBox 11"/>
          <p:cNvSpPr txBox="1"/>
          <p:nvPr/>
        </p:nvSpPr>
        <p:spPr>
          <a:xfrm>
            <a:off x="8243071" y="4083111"/>
            <a:ext cx="579913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 smtClean="0"/>
              <a:t>K2</a:t>
            </a:r>
            <a:endParaRPr lang="he-IL" dirty="0"/>
          </a:p>
        </p:txBody>
      </p:sp>
      <p:sp>
        <p:nvSpPr>
          <p:cNvPr id="13" name="TextBox 12"/>
          <p:cNvSpPr txBox="1"/>
          <p:nvPr/>
        </p:nvSpPr>
        <p:spPr>
          <a:xfrm>
            <a:off x="10517724" y="4158902"/>
            <a:ext cx="579913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 smtClean="0"/>
              <a:t>K1</a:t>
            </a:r>
            <a:endParaRPr lang="he-IL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4620" y="2728176"/>
            <a:ext cx="1128986" cy="113514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2212" y="2704136"/>
            <a:ext cx="1167617" cy="115918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4620" y="4741248"/>
            <a:ext cx="1194454" cy="110206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52212" y="4759518"/>
            <a:ext cx="1206936" cy="1083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229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 build="p"/>
      <p:bldP spid="8" grpId="0"/>
      <p:bldP spid="9" grpId="0"/>
      <p:bldP spid="10" grpId="0" animBg="1"/>
      <p:bldP spid="11" grpId="0" animBg="1"/>
      <p:bldP spid="12" grpId="0"/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1223591" y="778932"/>
            <a:ext cx="10058400" cy="145075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000" dirty="0" smtClean="0"/>
              <a:t>Encryption</a:t>
            </a:r>
            <a:endParaRPr lang="en-US" sz="6000" dirty="0"/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174896" y="2433569"/>
            <a:ext cx="4937760" cy="897466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/>
              <a:t>Symmetric Encryption</a:t>
            </a:r>
            <a:endParaRPr lang="en-US" sz="3600" dirty="0"/>
          </a:p>
        </p:txBody>
      </p:sp>
      <p:sp>
        <p:nvSpPr>
          <p:cNvPr id="4" name="Content Placeholder 3"/>
          <p:cNvSpPr txBox="1">
            <a:spLocks/>
          </p:cNvSpPr>
          <p:nvPr/>
        </p:nvSpPr>
        <p:spPr>
          <a:xfrm>
            <a:off x="6654602" y="2433569"/>
            <a:ext cx="4937760" cy="1188720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/>
              <a:t>Public Key Encryption</a:t>
            </a:r>
            <a:endParaRPr lang="en-US" sz="3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150" y="3089984"/>
            <a:ext cx="3925253" cy="247218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4602" y="3892122"/>
            <a:ext cx="5298836" cy="1468274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6044339" y="2572719"/>
            <a:ext cx="0" cy="29894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174896" y="2077777"/>
            <a:ext cx="4937760" cy="3979334"/>
          </a:xfrm>
          <a:prstGeom prst="rect">
            <a:avLst/>
          </a:prstGeom>
          <a:noFill/>
          <a:ln w="762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608180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Symmetric Encryption – </a:t>
            </a:r>
            <a:r>
              <a:rPr lang="en-US" dirty="0" err="1" smtClean="0"/>
              <a:t>Feistel</a:t>
            </a:r>
            <a:r>
              <a:rPr lang="en-US" dirty="0" smtClean="0"/>
              <a:t> Network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7048179" cy="4023360"/>
          </a:xfrm>
        </p:spPr>
        <p:txBody>
          <a:bodyPr>
            <a:normAutofit fontScale="85000" lnSpcReduction="10000"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 smtClean="0"/>
              <a:t> Basis </a:t>
            </a:r>
            <a:r>
              <a:rPr lang="en-US" dirty="0"/>
              <a:t>for symmetric block encryption algorithms like DES/3 DES</a:t>
            </a:r>
            <a:r>
              <a:rPr lang="en-US" sz="2400" dirty="0"/>
              <a:t>  </a:t>
            </a:r>
            <a:endParaRPr lang="en-US" sz="2800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dirty="0" smtClean="0"/>
              <a:t> have </a:t>
            </a:r>
            <a:r>
              <a:rPr lang="en-US" dirty="0"/>
              <a:t>a general </a:t>
            </a:r>
            <a:r>
              <a:rPr lang="en-US" b="1" dirty="0"/>
              <a:t>iterative</a:t>
            </a:r>
            <a:r>
              <a:rPr lang="en-US" dirty="0"/>
              <a:t> block cipher structure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sequence of rounds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substitutions/permutations controlled by key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 smtClean="0"/>
              <a:t> Main </a:t>
            </a:r>
            <a:r>
              <a:rPr lang="en-US" dirty="0"/>
              <a:t>parameters and design features: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Block size, key size, number of rounds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Sub-key generation algorithm</a:t>
            </a:r>
          </a:p>
          <a:p>
            <a:pPr lvl="0">
              <a:buFont typeface="Wingdings" panose="05000000000000000000" pitchFamily="2" charset="2"/>
              <a:buChar char="q"/>
            </a:pPr>
            <a:r>
              <a:rPr lang="en-US" dirty="0" smtClean="0"/>
              <a:t> Sub-keys </a:t>
            </a:r>
            <a:r>
              <a:rPr lang="en-US" dirty="0"/>
              <a:t>are generated using </a:t>
            </a:r>
            <a:r>
              <a:rPr lang="en-US" dirty="0" smtClean="0"/>
              <a:t>the (master) key and </a:t>
            </a:r>
            <a:r>
              <a:rPr lang="en-US" dirty="0"/>
              <a:t>generation algorithm</a:t>
            </a:r>
          </a:p>
          <a:p>
            <a:pPr lvl="0">
              <a:buFont typeface="Wingdings" panose="05000000000000000000" pitchFamily="2" charset="2"/>
              <a:buChar char="q"/>
            </a:pPr>
            <a:r>
              <a:rPr lang="en-US" dirty="0" smtClean="0"/>
              <a:t> Plaintext </a:t>
            </a:r>
            <a:r>
              <a:rPr lang="en-US" dirty="0"/>
              <a:t>is divided into two halves: L0 and R0</a:t>
            </a:r>
          </a:p>
          <a:p>
            <a:pPr lvl="0">
              <a:buFont typeface="Wingdings" panose="05000000000000000000" pitchFamily="2" charset="2"/>
              <a:buChar char="q"/>
            </a:pPr>
            <a:r>
              <a:rPr lang="en-US" dirty="0" smtClean="0"/>
              <a:t> F </a:t>
            </a:r>
            <a:r>
              <a:rPr lang="en-US" dirty="0"/>
              <a:t>is a function that combines between </a:t>
            </a:r>
            <a:r>
              <a:rPr lang="en-US" dirty="0" err="1"/>
              <a:t>R</a:t>
            </a:r>
            <a:r>
              <a:rPr lang="en-US" sz="1800" dirty="0" err="1"/>
              <a:t>i</a:t>
            </a:r>
            <a:r>
              <a:rPr lang="en-US" dirty="0"/>
              <a:t> and K</a:t>
            </a:r>
            <a:r>
              <a:rPr lang="en-US" sz="1800" dirty="0"/>
              <a:t>i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400" dirty="0"/>
              <a:t>Preforms substitution and permutation (or "</a:t>
            </a:r>
            <a:r>
              <a:rPr lang="en-US" sz="1400" dirty="0">
                <a:hlinkClick r:id="rId3" tooltip="Confusion and diffusion"/>
              </a:rPr>
              <a:t>confusion and diffusion</a:t>
            </a:r>
            <a:r>
              <a:rPr lang="en-US" sz="1400" dirty="0"/>
              <a:t>“)</a:t>
            </a:r>
          </a:p>
          <a:p>
            <a:pPr lvl="0">
              <a:buFont typeface="Wingdings" panose="05000000000000000000" pitchFamily="2" charset="2"/>
              <a:buChar char="q"/>
            </a:pPr>
            <a:r>
              <a:rPr lang="en-US" sz="1800" dirty="0" smtClean="0"/>
              <a:t> N-rounds </a:t>
            </a:r>
            <a:r>
              <a:rPr lang="en-US" sz="1800" dirty="0"/>
              <a:t>for encryption/decryption of a block</a:t>
            </a:r>
            <a:r>
              <a:rPr lang="en-US" dirty="0"/>
              <a:t> 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5459" y="1737360"/>
            <a:ext cx="3788720" cy="4298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154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285750" y="1756409"/>
            <a:ext cx="3200400" cy="796291"/>
          </a:xfrm>
        </p:spPr>
        <p:txBody>
          <a:bodyPr/>
          <a:lstStyle/>
          <a:p>
            <a:r>
              <a:rPr lang="en-US" dirty="0" smtClean="0"/>
              <a:t>Cryptography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4762500" y="1986742"/>
            <a:ext cx="6492240" cy="2794808"/>
          </a:xfrm>
        </p:spPr>
        <p:txBody>
          <a:bodyPr>
            <a:normAutofit/>
          </a:bodyPr>
          <a:lstStyle/>
          <a:p>
            <a:pPr algn="ctr"/>
            <a:r>
              <a:rPr lang="en-US" sz="7200" dirty="0" smtClean="0"/>
              <a:t>Data Encryption Standard (DES)</a:t>
            </a:r>
            <a:endParaRPr lang="en-US" sz="7200" dirty="0"/>
          </a:p>
        </p:txBody>
      </p:sp>
      <p:sp>
        <p:nvSpPr>
          <p:cNvPr id="13" name="Title 9"/>
          <p:cNvSpPr txBox="1">
            <a:spLocks/>
          </p:cNvSpPr>
          <p:nvPr/>
        </p:nvSpPr>
        <p:spPr>
          <a:xfrm>
            <a:off x="285750" y="3032759"/>
            <a:ext cx="3676650" cy="1443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600" b="0" kern="1200" spc="-5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Symmetric Encryption Systems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11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6575002" y="4388737"/>
            <a:ext cx="5270245" cy="242958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7" name="Rectangle 16"/>
          <p:cNvSpPr/>
          <p:nvPr/>
        </p:nvSpPr>
        <p:spPr>
          <a:xfrm>
            <a:off x="6575003" y="1807634"/>
            <a:ext cx="5270245" cy="242958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Encryption Standard (DES)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1" y="1845734"/>
            <a:ext cx="5327612" cy="4023360"/>
          </a:xfrm>
        </p:spPr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 smtClean="0"/>
              <a:t> Based </a:t>
            </a:r>
            <a:r>
              <a:rPr lang="en-US" dirty="0"/>
              <a:t>on </a:t>
            </a:r>
            <a:r>
              <a:rPr lang="en-US" sz="2800" dirty="0" err="1"/>
              <a:t>Feistel</a:t>
            </a:r>
            <a:r>
              <a:rPr lang="en-US" sz="2800" dirty="0"/>
              <a:t> Network</a:t>
            </a:r>
            <a:endParaRPr lang="en-US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dirty="0" smtClean="0"/>
              <a:t> Minor </a:t>
            </a:r>
            <a:r>
              <a:rPr lang="en-US" dirty="0"/>
              <a:t>variation of the </a:t>
            </a:r>
            <a:r>
              <a:rPr lang="en-US" dirty="0" err="1"/>
              <a:t>Feistel</a:t>
            </a:r>
            <a:r>
              <a:rPr lang="en-US" dirty="0"/>
              <a:t> network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smtClean="0"/>
              <a:t> Block </a:t>
            </a:r>
            <a:r>
              <a:rPr lang="en-US" dirty="0"/>
              <a:t>size = 64 bit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smtClean="0"/>
              <a:t> Master Key size = 64 bit 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sz="1600" dirty="0" smtClean="0"/>
              <a:t>Uses only 56 bit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sz="1600" dirty="0" smtClean="0"/>
              <a:t>Another 8 bit from the 64bit saved for error detection in key generation </a:t>
            </a:r>
            <a:endParaRPr lang="en-US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smtClean="0"/>
              <a:t> 16 </a:t>
            </a:r>
            <a:r>
              <a:rPr lang="en-US" dirty="0"/>
              <a:t>rounds -&gt; 16 sub-Keys </a:t>
            </a:r>
            <a:r>
              <a:rPr lang="en-US" sz="2400" dirty="0"/>
              <a:t>Ki (48 bit each) </a:t>
            </a:r>
            <a:r>
              <a:rPr lang="en-US" dirty="0"/>
              <a:t>are generated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 smtClean="0"/>
              <a:t> Can </a:t>
            </a:r>
            <a:r>
              <a:rPr lang="en-US" dirty="0"/>
              <a:t>be cracked by brute force attack within few days using a PC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 smtClean="0"/>
              <a:t> Solution?</a:t>
            </a:r>
            <a:endParaRPr lang="en-US" dirty="0"/>
          </a:p>
          <a:p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821"/>
          <a:stretch/>
        </p:blipFill>
        <p:spPr>
          <a:xfrm>
            <a:off x="6575003" y="1731516"/>
            <a:ext cx="1497329" cy="262649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/>
          <a:srcRect l="8988" t="27262" r="80267" b="62510"/>
          <a:stretch/>
        </p:blipFill>
        <p:spPr>
          <a:xfrm>
            <a:off x="7947644" y="2286787"/>
            <a:ext cx="3845136" cy="158475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278" r="1370"/>
          <a:stretch/>
        </p:blipFill>
        <p:spPr>
          <a:xfrm>
            <a:off x="6769170" y="4324146"/>
            <a:ext cx="1439334" cy="262649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4"/>
          <a:srcRect l="8988" t="39117" r="83047" b="53376"/>
          <a:stretch/>
        </p:blipFill>
        <p:spPr>
          <a:xfrm>
            <a:off x="8206895" y="5055703"/>
            <a:ext cx="2850491" cy="1163382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8863090" y="1849380"/>
            <a:ext cx="1268552" cy="37281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b="1" u="sng" dirty="0" smtClean="0"/>
              <a:t>Encryption</a:t>
            </a:r>
            <a:endParaRPr lang="he-IL" b="1" u="sng" dirty="0"/>
          </a:p>
        </p:txBody>
      </p:sp>
      <p:sp>
        <p:nvSpPr>
          <p:cNvPr id="20" name="TextBox 19"/>
          <p:cNvSpPr txBox="1"/>
          <p:nvPr/>
        </p:nvSpPr>
        <p:spPr>
          <a:xfrm>
            <a:off x="8863090" y="4404022"/>
            <a:ext cx="1268552" cy="37281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b="1" u="sng" dirty="0" smtClean="0"/>
              <a:t>Decryption</a:t>
            </a:r>
            <a:endParaRPr lang="he-IL" b="1" u="sng" dirty="0"/>
          </a:p>
        </p:txBody>
      </p:sp>
    </p:spTree>
    <p:extLst>
      <p:ext uri="{BB962C8B-B14F-4D97-AF65-F5344CB8AC3E}">
        <p14:creationId xmlns:p14="http://schemas.microsoft.com/office/powerpoint/2010/main" val="1563175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3-DES (ECB Mode)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722880" y="2863850"/>
            <a:ext cx="1371600" cy="10033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Enc</a:t>
            </a:r>
            <a:r>
              <a:rPr lang="en-US" dirty="0" smtClean="0"/>
              <a:t> (DES)</a:t>
            </a:r>
            <a:endParaRPr lang="en-US" dirty="0"/>
          </a:p>
        </p:txBody>
      </p:sp>
      <p:sp>
        <p:nvSpPr>
          <p:cNvPr id="5" name="Notched Right Arrow 4"/>
          <p:cNvSpPr/>
          <p:nvPr/>
        </p:nvSpPr>
        <p:spPr>
          <a:xfrm>
            <a:off x="1795780" y="3181350"/>
            <a:ext cx="927100" cy="368300"/>
          </a:xfrm>
          <a:prstGeom prst="notched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PT</a:t>
            </a:r>
            <a:endParaRPr lang="en-US" dirty="0"/>
          </a:p>
        </p:txBody>
      </p:sp>
      <p:sp>
        <p:nvSpPr>
          <p:cNvPr id="6" name="Notched Right Arrow 5"/>
          <p:cNvSpPr/>
          <p:nvPr/>
        </p:nvSpPr>
        <p:spPr>
          <a:xfrm rot="5400000">
            <a:off x="2975303" y="2287577"/>
            <a:ext cx="826982" cy="328527"/>
          </a:xfrm>
          <a:prstGeom prst="notched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KEY 1</a:t>
            </a:r>
            <a:endParaRPr lang="en-US" dirty="0"/>
          </a:p>
        </p:txBody>
      </p:sp>
      <p:sp>
        <p:nvSpPr>
          <p:cNvPr id="7" name="Notched Right Arrow 6"/>
          <p:cNvSpPr/>
          <p:nvPr/>
        </p:nvSpPr>
        <p:spPr>
          <a:xfrm>
            <a:off x="4114800" y="3181350"/>
            <a:ext cx="1097280" cy="368300"/>
          </a:xfrm>
          <a:prstGeom prst="notched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Cipher A</a:t>
            </a:r>
          </a:p>
        </p:txBody>
      </p:sp>
      <p:sp>
        <p:nvSpPr>
          <p:cNvPr id="8" name="Rectangle 7"/>
          <p:cNvSpPr/>
          <p:nvPr/>
        </p:nvSpPr>
        <p:spPr>
          <a:xfrm>
            <a:off x="5212080" y="2863849"/>
            <a:ext cx="1371600" cy="10033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Dec (DES)</a:t>
            </a:r>
            <a:endParaRPr lang="en-US" dirty="0"/>
          </a:p>
        </p:txBody>
      </p:sp>
      <p:sp>
        <p:nvSpPr>
          <p:cNvPr id="10" name="Notched Right Arrow 9"/>
          <p:cNvSpPr/>
          <p:nvPr/>
        </p:nvSpPr>
        <p:spPr>
          <a:xfrm rot="5400000">
            <a:off x="5464503" y="2287576"/>
            <a:ext cx="826982" cy="328527"/>
          </a:xfrm>
          <a:prstGeom prst="notched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KEY 2</a:t>
            </a:r>
            <a:endParaRPr lang="en-US" dirty="0"/>
          </a:p>
        </p:txBody>
      </p:sp>
      <p:sp>
        <p:nvSpPr>
          <p:cNvPr id="11" name="Notched Right Arrow 10"/>
          <p:cNvSpPr/>
          <p:nvPr/>
        </p:nvSpPr>
        <p:spPr>
          <a:xfrm>
            <a:off x="6604000" y="3181349"/>
            <a:ext cx="1097280" cy="368300"/>
          </a:xfrm>
          <a:prstGeom prst="notched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Cipher B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680960" y="2863849"/>
            <a:ext cx="1371600" cy="10033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Enc</a:t>
            </a:r>
            <a:r>
              <a:rPr lang="en-US" dirty="0"/>
              <a:t> </a:t>
            </a:r>
            <a:r>
              <a:rPr lang="en-US" dirty="0" smtClean="0"/>
              <a:t>(DES)</a:t>
            </a:r>
            <a:endParaRPr lang="en-US" dirty="0"/>
          </a:p>
        </p:txBody>
      </p:sp>
      <p:sp>
        <p:nvSpPr>
          <p:cNvPr id="14" name="Notched Right Arrow 13"/>
          <p:cNvSpPr/>
          <p:nvPr/>
        </p:nvSpPr>
        <p:spPr>
          <a:xfrm rot="5400000">
            <a:off x="7933383" y="2287576"/>
            <a:ext cx="826982" cy="328527"/>
          </a:xfrm>
          <a:prstGeom prst="notched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KEY 3</a:t>
            </a:r>
            <a:endParaRPr lang="en-US" dirty="0"/>
          </a:p>
        </p:txBody>
      </p:sp>
      <p:sp>
        <p:nvSpPr>
          <p:cNvPr id="15" name="Notched Right Arrow 14"/>
          <p:cNvSpPr/>
          <p:nvPr/>
        </p:nvSpPr>
        <p:spPr>
          <a:xfrm>
            <a:off x="9072880" y="3181349"/>
            <a:ext cx="1097280" cy="368300"/>
          </a:xfrm>
          <a:prstGeom prst="notched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Cipher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943789" y="3446790"/>
            <a:ext cx="48122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64bit</a:t>
            </a:r>
            <a:endParaRPr lang="en-US" sz="1100" dirty="0"/>
          </a:p>
        </p:txBody>
      </p:sp>
      <p:sp>
        <p:nvSpPr>
          <p:cNvPr id="17" name="TextBox 16"/>
          <p:cNvSpPr txBox="1"/>
          <p:nvPr/>
        </p:nvSpPr>
        <p:spPr>
          <a:xfrm>
            <a:off x="9380909" y="3446790"/>
            <a:ext cx="48122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64bit</a:t>
            </a:r>
            <a:endParaRPr lang="en-US" sz="1100" dirty="0"/>
          </a:p>
        </p:txBody>
      </p:sp>
      <p:sp>
        <p:nvSpPr>
          <p:cNvPr id="18" name="Rectangle 17"/>
          <p:cNvSpPr/>
          <p:nvPr/>
        </p:nvSpPr>
        <p:spPr>
          <a:xfrm>
            <a:off x="2722880" y="5163828"/>
            <a:ext cx="1371600" cy="10033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Dec (DES)</a:t>
            </a:r>
            <a:endParaRPr lang="en-US" dirty="0"/>
          </a:p>
        </p:txBody>
      </p:sp>
      <p:sp>
        <p:nvSpPr>
          <p:cNvPr id="19" name="Notched Right Arrow 18"/>
          <p:cNvSpPr/>
          <p:nvPr/>
        </p:nvSpPr>
        <p:spPr>
          <a:xfrm>
            <a:off x="9072880" y="5481327"/>
            <a:ext cx="927100" cy="368300"/>
          </a:xfrm>
          <a:prstGeom prst="notched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PT</a:t>
            </a:r>
            <a:endParaRPr lang="en-US" dirty="0"/>
          </a:p>
        </p:txBody>
      </p:sp>
      <p:sp>
        <p:nvSpPr>
          <p:cNvPr id="20" name="Notched Right Arrow 19"/>
          <p:cNvSpPr/>
          <p:nvPr/>
        </p:nvSpPr>
        <p:spPr>
          <a:xfrm rot="5400000">
            <a:off x="2975303" y="4587555"/>
            <a:ext cx="826982" cy="328527"/>
          </a:xfrm>
          <a:prstGeom prst="notched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KEY 3</a:t>
            </a:r>
            <a:endParaRPr lang="en-US" dirty="0"/>
          </a:p>
        </p:txBody>
      </p:sp>
      <p:sp>
        <p:nvSpPr>
          <p:cNvPr id="21" name="Notched Right Arrow 20"/>
          <p:cNvSpPr/>
          <p:nvPr/>
        </p:nvSpPr>
        <p:spPr>
          <a:xfrm>
            <a:off x="4114800" y="5481328"/>
            <a:ext cx="1097280" cy="368300"/>
          </a:xfrm>
          <a:prstGeom prst="notched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Cipher B</a:t>
            </a:r>
          </a:p>
        </p:txBody>
      </p:sp>
      <p:sp>
        <p:nvSpPr>
          <p:cNvPr id="22" name="Rectangle 21"/>
          <p:cNvSpPr/>
          <p:nvPr/>
        </p:nvSpPr>
        <p:spPr>
          <a:xfrm>
            <a:off x="5212080" y="5163827"/>
            <a:ext cx="1371600" cy="10033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Enc</a:t>
            </a:r>
            <a:r>
              <a:rPr lang="en-US" dirty="0" smtClean="0"/>
              <a:t> (DES)</a:t>
            </a:r>
            <a:endParaRPr lang="en-US" dirty="0"/>
          </a:p>
        </p:txBody>
      </p:sp>
      <p:sp>
        <p:nvSpPr>
          <p:cNvPr id="23" name="Notched Right Arrow 22"/>
          <p:cNvSpPr/>
          <p:nvPr/>
        </p:nvSpPr>
        <p:spPr>
          <a:xfrm rot="5400000">
            <a:off x="5464503" y="4587554"/>
            <a:ext cx="826982" cy="328527"/>
          </a:xfrm>
          <a:prstGeom prst="notched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KEY 2</a:t>
            </a:r>
            <a:endParaRPr lang="en-US" dirty="0"/>
          </a:p>
        </p:txBody>
      </p:sp>
      <p:sp>
        <p:nvSpPr>
          <p:cNvPr id="24" name="Notched Right Arrow 23"/>
          <p:cNvSpPr/>
          <p:nvPr/>
        </p:nvSpPr>
        <p:spPr>
          <a:xfrm>
            <a:off x="6604000" y="5481327"/>
            <a:ext cx="1097280" cy="368300"/>
          </a:xfrm>
          <a:prstGeom prst="notched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Cipher A</a:t>
            </a:r>
          </a:p>
        </p:txBody>
      </p:sp>
      <p:sp>
        <p:nvSpPr>
          <p:cNvPr id="25" name="Rectangle 24"/>
          <p:cNvSpPr/>
          <p:nvPr/>
        </p:nvSpPr>
        <p:spPr>
          <a:xfrm>
            <a:off x="7680960" y="5163827"/>
            <a:ext cx="1371600" cy="10033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Dec (DES)</a:t>
            </a:r>
            <a:endParaRPr lang="en-US" dirty="0"/>
          </a:p>
        </p:txBody>
      </p:sp>
      <p:sp>
        <p:nvSpPr>
          <p:cNvPr id="26" name="Notched Right Arrow 25"/>
          <p:cNvSpPr/>
          <p:nvPr/>
        </p:nvSpPr>
        <p:spPr>
          <a:xfrm rot="5400000">
            <a:off x="7933383" y="4587554"/>
            <a:ext cx="826982" cy="328527"/>
          </a:xfrm>
          <a:prstGeom prst="notched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KEY 1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1943789" y="5746768"/>
            <a:ext cx="48122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64bit</a:t>
            </a:r>
            <a:endParaRPr lang="en-US" sz="1100" dirty="0"/>
          </a:p>
        </p:txBody>
      </p:sp>
      <p:sp>
        <p:nvSpPr>
          <p:cNvPr id="29" name="TextBox 28"/>
          <p:cNvSpPr txBox="1"/>
          <p:nvPr/>
        </p:nvSpPr>
        <p:spPr>
          <a:xfrm>
            <a:off x="9380909" y="5746768"/>
            <a:ext cx="48122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64bit</a:t>
            </a:r>
            <a:endParaRPr lang="en-US" sz="1100" dirty="0"/>
          </a:p>
        </p:txBody>
      </p:sp>
      <p:sp>
        <p:nvSpPr>
          <p:cNvPr id="30" name="Notched Right Arrow 29"/>
          <p:cNvSpPr/>
          <p:nvPr/>
        </p:nvSpPr>
        <p:spPr>
          <a:xfrm>
            <a:off x="1575525" y="5481327"/>
            <a:ext cx="1097280" cy="368300"/>
          </a:xfrm>
          <a:prstGeom prst="notched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Cipher</a:t>
            </a:r>
          </a:p>
        </p:txBody>
      </p:sp>
      <p:sp>
        <p:nvSpPr>
          <p:cNvPr id="31" name="Right Brace 30"/>
          <p:cNvSpPr/>
          <p:nvPr/>
        </p:nvSpPr>
        <p:spPr>
          <a:xfrm>
            <a:off x="10667132" y="1851660"/>
            <a:ext cx="769620" cy="185674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Brace 31"/>
          <p:cNvSpPr/>
          <p:nvPr/>
        </p:nvSpPr>
        <p:spPr>
          <a:xfrm>
            <a:off x="10667132" y="4495800"/>
            <a:ext cx="769620" cy="174245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 rot="5400000">
            <a:off x="11150913" y="2451827"/>
            <a:ext cx="1196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Encryption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 rot="5400000">
            <a:off x="11165118" y="5094762"/>
            <a:ext cx="1167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Decription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8971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8" grpId="0"/>
      <p:bldP spid="29" grpId="0"/>
      <p:bldP spid="30" grpId="0" animBg="1"/>
      <p:bldP spid="32" grpId="0" animBg="1"/>
      <p:bldP spid="3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about 2-DES?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 smtClean="0"/>
              <a:t> 2-DES – good or a bad idea? </a:t>
            </a:r>
            <a:r>
              <a:rPr lang="en-US" b="1" dirty="0" smtClean="0"/>
              <a:t>Think</a:t>
            </a:r>
            <a:r>
              <a:rPr lang="en-US" dirty="0" smtClean="0"/>
              <a:t>!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</a:t>
            </a:r>
            <a:r>
              <a:rPr lang="en-US" dirty="0" smtClean="0"/>
              <a:t>Does brute force attack yields the best result?</a:t>
            </a:r>
          </a:p>
          <a:p>
            <a:pPr>
              <a:buFont typeface="Wingdings" panose="05000000000000000000" pitchFamily="2" charset="2"/>
              <a:buChar char="q"/>
            </a:pPr>
            <a:endParaRPr lang="en-US" dirty="0" smtClean="0"/>
          </a:p>
          <a:p>
            <a:pPr>
              <a:buFont typeface="Wingdings" panose="05000000000000000000" pitchFamily="2" charset="2"/>
              <a:buChar char="q"/>
            </a:pPr>
            <a:endParaRPr lang="en-US" dirty="0"/>
          </a:p>
          <a:p>
            <a:pPr>
              <a:buFont typeface="Wingdings" panose="05000000000000000000" pitchFamily="2" charset="2"/>
              <a:buChar char="q"/>
            </a:pPr>
            <a:endParaRPr lang="en-US" dirty="0" smtClean="0"/>
          </a:p>
          <a:p>
            <a:pPr>
              <a:buFont typeface="Wingdings" panose="05000000000000000000" pitchFamily="2" charset="2"/>
              <a:buChar char="q"/>
            </a:pPr>
            <a:r>
              <a:rPr lang="en-US" sz="2400" b="1" dirty="0"/>
              <a:t> </a:t>
            </a:r>
            <a:r>
              <a:rPr lang="en-US" sz="2400" b="1" dirty="0" smtClean="0"/>
              <a:t>Known Plaintext Attack 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sz="2200" b="1" dirty="0"/>
              <a:t> </a:t>
            </a:r>
            <a:r>
              <a:rPr lang="en-US" sz="2200" dirty="0" smtClean="0"/>
              <a:t>The attacker knows both the Plaintext and</a:t>
            </a:r>
            <a:br>
              <a:rPr lang="en-US" sz="2200" dirty="0" smtClean="0"/>
            </a:br>
            <a:r>
              <a:rPr lang="en-US" sz="2200" dirty="0" smtClean="0"/>
              <a:t>Cipher. Thus, can reveal the encryption key</a:t>
            </a:r>
            <a:endParaRPr lang="en-US" sz="2200" b="1" dirty="0" smtClean="0"/>
          </a:p>
          <a:p>
            <a:pPr>
              <a:buFont typeface="Wingdings" panose="05000000000000000000" pitchFamily="2" charset="2"/>
              <a:buChar char="q"/>
            </a:pPr>
            <a:endParaRPr lang="en-US" dirty="0"/>
          </a:p>
          <a:p>
            <a:pPr>
              <a:buFont typeface="Wingdings" panose="05000000000000000000" pitchFamily="2" charset="2"/>
              <a:buChar char="q"/>
            </a:pP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7025" y="2093384"/>
            <a:ext cx="4423455" cy="3031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304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435</TotalTime>
  <Words>1544</Words>
  <Application>Microsoft Office PowerPoint</Application>
  <PresentationFormat>Widescreen</PresentationFormat>
  <Paragraphs>337</Paragraphs>
  <Slides>30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41" baseType="lpstr">
      <vt:lpstr>ＭＳ Ｐゴシック</vt:lpstr>
      <vt:lpstr>Arial</vt:lpstr>
      <vt:lpstr>Calibri</vt:lpstr>
      <vt:lpstr>Calibri Light</vt:lpstr>
      <vt:lpstr>Cambria Math</vt:lpstr>
      <vt:lpstr>Comic Sans MS</vt:lpstr>
      <vt:lpstr>Courier New</vt:lpstr>
      <vt:lpstr>Symbol</vt:lpstr>
      <vt:lpstr>Times New Roman</vt:lpstr>
      <vt:lpstr>Wingdings</vt:lpstr>
      <vt:lpstr>Retrospect</vt:lpstr>
      <vt:lpstr>PowerPoint Presentation</vt:lpstr>
      <vt:lpstr>Cryptography</vt:lpstr>
      <vt:lpstr>Goals of Cryptography</vt:lpstr>
      <vt:lpstr>PowerPoint Presentation</vt:lpstr>
      <vt:lpstr>Symmetric Encryption – Feistel Network</vt:lpstr>
      <vt:lpstr>Cryptography</vt:lpstr>
      <vt:lpstr>Data Encryption Standard (DES)</vt:lpstr>
      <vt:lpstr>3-DES (ECB Mode)</vt:lpstr>
      <vt:lpstr>What about 2-DES?</vt:lpstr>
      <vt:lpstr>2-DES : Meet in the middle attack </vt:lpstr>
      <vt:lpstr>DES - Question</vt:lpstr>
      <vt:lpstr>DES - Solution</vt:lpstr>
      <vt:lpstr>DES – Solution (cont.)</vt:lpstr>
      <vt:lpstr>DES- Solution (cont.)</vt:lpstr>
      <vt:lpstr>Cryptography</vt:lpstr>
      <vt:lpstr>Advanced Encryption Standard (AES)</vt:lpstr>
      <vt:lpstr>AES – Pseudo Code</vt:lpstr>
      <vt:lpstr>AES – Substitute bytes</vt:lpstr>
      <vt:lpstr>S-Box </vt:lpstr>
      <vt:lpstr>Shift Rows</vt:lpstr>
      <vt:lpstr>Mix Column</vt:lpstr>
      <vt:lpstr>Add Round Key</vt:lpstr>
      <vt:lpstr>PowerPoint Presentation</vt:lpstr>
      <vt:lpstr>AES – Animation example</vt:lpstr>
      <vt:lpstr>Why Shift-Rows &amp; Mix-Columns Are Important?</vt:lpstr>
      <vt:lpstr>Why Shift-Rows &amp; Mix-Columns Are Important?</vt:lpstr>
      <vt:lpstr>Why Shift-Rows &amp; Mix-Columns Are Important?</vt:lpstr>
      <vt:lpstr>Why Shift-Rows &amp; Mix-Columns Are Important?</vt:lpstr>
      <vt:lpstr>Why Shift-Rows &amp; Mix-Columns Are Important?</vt:lpstr>
      <vt:lpstr>Why Shift-Rows &amp; Mix-Columns Are Important?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Naor Kalbo</dc:creator>
  <cp:lastModifiedBy>User</cp:lastModifiedBy>
  <cp:revision>54</cp:revision>
  <dcterms:created xsi:type="dcterms:W3CDTF">2017-03-05T12:24:19Z</dcterms:created>
  <dcterms:modified xsi:type="dcterms:W3CDTF">2018-03-18T09:44:57Z</dcterms:modified>
</cp:coreProperties>
</file>